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3" r:id="rId2"/>
    <p:sldId id="311" r:id="rId3"/>
    <p:sldId id="316" r:id="rId4"/>
    <p:sldId id="330" r:id="rId5"/>
    <p:sldId id="332" r:id="rId6"/>
    <p:sldId id="317" r:id="rId7"/>
    <p:sldId id="319" r:id="rId8"/>
    <p:sldId id="328" r:id="rId9"/>
    <p:sldId id="310" r:id="rId10"/>
    <p:sldId id="336" r:id="rId11"/>
    <p:sldId id="341" r:id="rId12"/>
    <p:sldId id="342" r:id="rId13"/>
    <p:sldId id="343" r:id="rId14"/>
    <p:sldId id="344" r:id="rId15"/>
    <p:sldId id="340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8000" autoAdjust="0"/>
  </p:normalViewPr>
  <p:slideViewPr>
    <p:cSldViewPr>
      <p:cViewPr varScale="1">
        <p:scale>
          <a:sx n="59" d="100"/>
          <a:sy n="59" d="100"/>
        </p:scale>
        <p:origin x="1076" y="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3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52BBE7-FFFC-4401-B35F-884F747741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8D3848-A1F4-454A-9152-DC73D35F60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09BBB-71F6-4B2C-AF17-8D954FF8C09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CC450-9114-40D7-B0F1-A86A50060F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D959E-81E7-4000-898D-32501847A1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B7E17-90B3-4987-B921-9B07FB645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784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BAFDA-21A6-4B0D-A637-F91CF66F8129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429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312F8-205C-47A4-9331-F740A1E3B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92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4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7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OIG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2A22-2232-4F9B-8FF6-C9F579C7659A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1731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OIG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9188-93DA-4091-A5E6-FD65CFA9DD9A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OIG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B6DB-E568-435B-BCCB-E5A7063196E4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OIG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2333-328C-45D7-850C-4FAA21890CD2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OIG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8F3E-9F1F-4FBD-99E2-8443A04B5A03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0512" y="336406"/>
            <a:ext cx="8570975" cy="76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0197" y="1557417"/>
            <a:ext cx="9531604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rgbClr val="1731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OIG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0054-1461-40BD-8248-E028EB4A20C8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34697" y="6560226"/>
            <a:ext cx="191770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igcmsportal.abilityone.ains.com/eCasePortal/InvestigationsCaptcha.aspx?." TargetMode="External"/><Relationship Id="rId2" Type="http://schemas.openxmlformats.org/officeDocument/2006/relationships/hyperlink" Target="mailto:Hotline@oig.abilityone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4217" y="1905000"/>
            <a:ext cx="10266363" cy="1085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ts val="4760"/>
              </a:lnSpc>
              <a:defRPr/>
            </a:pPr>
            <a:r>
              <a:rPr lang="en-US" sz="3600" b="1" spc="-5" dirty="0">
                <a:solidFill>
                  <a:srgbClr val="1F497D"/>
                </a:solidFill>
                <a:latin typeface="Arial"/>
                <a:cs typeface="Arial"/>
              </a:rPr>
              <a:t>SourceAmerica Annual Conference</a:t>
            </a:r>
            <a:endParaRPr lang="en-US" sz="3600" dirty="0">
              <a:solidFill>
                <a:srgbClr val="1F497D"/>
              </a:solidFill>
              <a:latin typeface="Arial"/>
              <a:cs typeface="Arial"/>
            </a:endParaRPr>
          </a:p>
          <a:p>
            <a:pPr marL="12700" lvl="0" algn="ctr">
              <a:lnSpc>
                <a:spcPts val="4760"/>
              </a:lnSpc>
              <a:defRPr/>
            </a:pPr>
            <a:endParaRPr lang="en-US" sz="36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7600" y="3429000"/>
            <a:ext cx="502920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 K.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hrich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Inspe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tor General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1F497D"/>
                </a:solidFill>
                <a:latin typeface="Arial"/>
                <a:cs typeface="Arial"/>
              </a:rPr>
              <a:t>U.S. </a:t>
            </a:r>
            <a:r>
              <a:rPr lang="en-US" sz="2800" dirty="0" err="1">
                <a:solidFill>
                  <a:srgbClr val="1F497D"/>
                </a:solidFill>
                <a:latin typeface="Arial"/>
                <a:cs typeface="Arial"/>
              </a:rPr>
              <a:t>AbilityOne</a:t>
            </a:r>
            <a:r>
              <a:rPr lang="en-US" sz="2800" dirty="0">
                <a:solidFill>
                  <a:srgbClr val="1F497D"/>
                </a:solidFill>
                <a:latin typeface="Arial"/>
                <a:cs typeface="Arial"/>
              </a:rPr>
              <a:t> Commission</a:t>
            </a:r>
            <a:endParaRPr kumimoji="0" sz="280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600" y="5334000"/>
            <a:ext cx="8305800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55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1" i="0" u="none" strike="noStrike" kern="1200" cap="none" spc="-55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Virtual Meeting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5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May 20</a:t>
            </a:r>
            <a:r>
              <a:rPr kumimoji="0" lang="en-US" b="1" i="0" u="none" strike="noStrike" kern="1200" cap="none" spc="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en-US" b="1" i="0" u="none" strike="noStrike" kern="1200" cap="none" spc="-5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13A9AF-FDD9-4E9E-9875-D0C4C0B1CC8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257103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3888-60BE-4874-8FA2-09F65571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512" y="457200"/>
            <a:ext cx="8570975" cy="461665"/>
          </a:xfrm>
        </p:spPr>
        <p:txBody>
          <a:bodyPr/>
          <a:lstStyle/>
          <a:p>
            <a:pPr algn="ctr"/>
            <a:r>
              <a:rPr lang="en-US" sz="3000" dirty="0"/>
              <a:t>Questions &amp; Answers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0CB05-EBFE-4C70-922E-A02D8500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499" y="1566952"/>
            <a:ext cx="10287000" cy="372409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2800" b="0" u="none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1</a:t>
            </a:r>
            <a:endParaRPr lang="en-US" sz="28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/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oversigh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scratch, improvin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u="none" spc="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u="none" spc="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u="none" spc="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future?</a:t>
            </a: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600" u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u="non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4871D-51BC-4FC0-B4A2-FF001A4733C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293405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37B24-CC5B-4BF0-8BA1-1F08FBCB3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512" y="336406"/>
            <a:ext cx="8570975" cy="553998"/>
          </a:xfrm>
        </p:spPr>
        <p:txBody>
          <a:bodyPr/>
          <a:lstStyle/>
          <a:p>
            <a:pPr algn="ctr"/>
            <a:r>
              <a:rPr lang="en-US" sz="3600" dirty="0"/>
              <a:t>Questions &amp; Answers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AAE64-DB4D-4F2F-95AC-1A3A072F7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7417"/>
            <a:ext cx="10972800" cy="3323987"/>
          </a:xfrm>
        </p:spPr>
        <p:txBody>
          <a:bodyPr/>
          <a:lstStyle/>
          <a:p>
            <a:pPr marL="12700">
              <a:lnSpc>
                <a:spcPct val="100000"/>
              </a:lnSpc>
              <a:tabLst>
                <a:tab pos="248285" algn="l"/>
              </a:tabLst>
            </a:pPr>
            <a:r>
              <a:rPr lang="en-US" sz="2800" b="0" u="none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="0" u="none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uestion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a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u="none" spc="-2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u="none" spc="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NPA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NPAs?</a:t>
            </a:r>
            <a:endParaRPr lang="en-US" sz="28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8DA11-EB57-4EDD-8CD5-7ACED8C77DC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117357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C2A0-6F7A-48E9-94AC-F311E406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512" y="336406"/>
            <a:ext cx="8570975" cy="553998"/>
          </a:xfrm>
        </p:spPr>
        <p:txBody>
          <a:bodyPr/>
          <a:lstStyle/>
          <a:p>
            <a:pPr algn="ctr"/>
            <a:r>
              <a:rPr lang="en-US" sz="3600" dirty="0"/>
              <a:t>Questions &amp; Answers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9E428-B0D2-44DB-833E-53A304A80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676400"/>
            <a:ext cx="9912604" cy="3186232"/>
          </a:xfrm>
        </p:spPr>
        <p:txBody>
          <a:bodyPr/>
          <a:lstStyle/>
          <a:p>
            <a:pPr marL="12700">
              <a:lnSpc>
                <a:spcPct val="100000"/>
              </a:lnSpc>
              <a:tabLst>
                <a:tab pos="248285" algn="l"/>
              </a:tabLst>
            </a:pPr>
            <a:r>
              <a:rPr lang="en-US" sz="3200" b="0" u="none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="0" u="none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uestion</a:t>
            </a:r>
            <a:r>
              <a:rPr lang="en-US" sz="32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u="none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99500"/>
              </a:lnSpc>
            </a:pP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NPA visits -</a:t>
            </a:r>
            <a:r>
              <a:rPr lang="en-US" sz="3200" u="none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they here to stay?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prediction?</a:t>
            </a: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65C00-E708-4A76-84B0-B3C7620C127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91000" y="6350144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350578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22D4-18C5-4BC6-A1F3-B386CAB2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512" y="336406"/>
            <a:ext cx="8570975" cy="553998"/>
          </a:xfrm>
        </p:spPr>
        <p:txBody>
          <a:bodyPr/>
          <a:lstStyle/>
          <a:p>
            <a:pPr algn="ctr"/>
            <a:r>
              <a:rPr lang="en-US" sz="3600" dirty="0"/>
              <a:t>Questions &amp; Answers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60853-A981-49F1-B142-60823B3A3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557417"/>
            <a:ext cx="10744199" cy="3754874"/>
          </a:xfrm>
        </p:spPr>
        <p:txBody>
          <a:bodyPr/>
          <a:lstStyle/>
          <a:p>
            <a:pPr marL="12700">
              <a:lnSpc>
                <a:spcPct val="100000"/>
              </a:lnSpc>
              <a:tabLst>
                <a:tab pos="248285" algn="l"/>
              </a:tabLst>
            </a:pPr>
            <a:r>
              <a:rPr lang="en-US" sz="3200" b="0" u="none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="0" u="none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uestion</a:t>
            </a:r>
            <a:r>
              <a:rPr lang="en-US" sz="32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u="none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statutor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–</a:t>
            </a: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99500"/>
              </a:lnSpc>
            </a:pP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a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u="none" spc="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u="none" spc="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u="none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work?</a:t>
            </a: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4EA1D-41A2-430E-900B-B6D38B81ADB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3989969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733DB-AE37-41EA-ABD7-A016AEE5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512" y="336406"/>
            <a:ext cx="8570975" cy="553998"/>
          </a:xfrm>
        </p:spPr>
        <p:txBody>
          <a:bodyPr/>
          <a:lstStyle/>
          <a:p>
            <a:pPr algn="ctr"/>
            <a:r>
              <a:rPr lang="en-US" sz="3600" dirty="0"/>
              <a:t>Questions &amp; Answers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85149-B5FB-4F04-9529-85DF3D6BD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883" y="1447800"/>
            <a:ext cx="9531604" cy="4247317"/>
          </a:xfrm>
        </p:spPr>
        <p:txBody>
          <a:bodyPr/>
          <a:lstStyle/>
          <a:p>
            <a:pPr marL="12700">
              <a:lnSpc>
                <a:spcPct val="100000"/>
              </a:lnSpc>
              <a:tabLst>
                <a:tab pos="248285" algn="l"/>
              </a:tabLst>
            </a:pPr>
            <a:r>
              <a:rPr lang="en-US" sz="2800" b="0" u="none" spc="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5</a:t>
            </a:r>
            <a:endParaRPr lang="en-US" sz="28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lang="en-US" sz="36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u="none" spc="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u="none" spc="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u="none" spc="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fraud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abuse.</a:t>
            </a: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problem?</a:t>
            </a: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u="none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en-US" sz="3200" u="none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u="none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hotlin</a:t>
            </a:r>
            <a:r>
              <a:rPr lang="en-US" sz="3200" u="none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u="none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sz="3200" u="none" spc="-5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u="none" spc="-10" dirty="0">
                <a:solidFill>
                  <a:srgbClr val="173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work?</a:t>
            </a:r>
            <a:endParaRPr lang="en-US" sz="320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60D5E-C060-459C-BE29-BBAD920F197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2669949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B78E-FFDD-443E-B2A7-521AE40A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512" y="336406"/>
            <a:ext cx="8570975" cy="553998"/>
          </a:xfrm>
        </p:spPr>
        <p:txBody>
          <a:bodyPr/>
          <a:lstStyle/>
          <a:p>
            <a:pPr algn="ctr"/>
            <a:r>
              <a:rPr lang="en-US" spc="5" dirty="0"/>
              <a:t>Than</a:t>
            </a:r>
            <a:r>
              <a:rPr lang="en-US" spc="10" dirty="0"/>
              <a:t>k</a:t>
            </a:r>
            <a:r>
              <a:rPr lang="en-US" dirty="0"/>
              <a:t> </a:t>
            </a:r>
            <a:r>
              <a:rPr lang="en-US" spc="5" dirty="0"/>
              <a:t>yo</a:t>
            </a:r>
            <a:r>
              <a:rPr lang="en-US" spc="10" dirty="0"/>
              <a:t>u</a:t>
            </a:r>
            <a:r>
              <a:rPr lang="en-US" spc="5" dirty="0"/>
              <a:t> fro</a:t>
            </a:r>
            <a:r>
              <a:rPr lang="en-US" spc="15" dirty="0"/>
              <a:t>m</a:t>
            </a:r>
            <a:r>
              <a:rPr lang="en-US" dirty="0"/>
              <a:t> th</a:t>
            </a:r>
            <a:r>
              <a:rPr lang="en-US" spc="10" dirty="0"/>
              <a:t>e</a:t>
            </a:r>
            <a:r>
              <a:rPr lang="en-US" dirty="0"/>
              <a:t> </a:t>
            </a:r>
            <a:r>
              <a:rPr lang="en-US" spc="5" dirty="0"/>
              <a:t>OI</a:t>
            </a:r>
            <a:r>
              <a:rPr lang="en-US" spc="15" dirty="0"/>
              <a:t>G</a:t>
            </a:r>
            <a:r>
              <a:rPr lang="en-US" dirty="0"/>
              <a:t> </a:t>
            </a:r>
            <a:r>
              <a:rPr lang="en-US" spc="5" dirty="0"/>
              <a:t>Tea</a:t>
            </a:r>
            <a:r>
              <a:rPr lang="en-US" spc="15" dirty="0"/>
              <a:t>m</a:t>
            </a:r>
            <a:r>
              <a:rPr lang="en-US" dirty="0"/>
              <a:t> </a:t>
            </a:r>
            <a:r>
              <a:rPr lang="en-US" spc="5" dirty="0"/>
              <a:t>!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B8C8-B5DD-47BE-99DA-5CD0B2EF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0197" y="1638181"/>
            <a:ext cx="9531604" cy="4739759"/>
          </a:xfrm>
        </p:spPr>
        <p:txBody>
          <a:bodyPr/>
          <a:lstStyle/>
          <a:p>
            <a:pPr marL="1025525" marR="38735" indent="-1013460" algn="ctr">
              <a:lnSpc>
                <a:spcPct val="100000"/>
              </a:lnSpc>
            </a:pPr>
            <a:r>
              <a:rPr lang="en-US" sz="3600" b="0" u="none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en-US" sz="3600" b="0" u="none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0" u="none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Hotlin</a:t>
            </a:r>
            <a:r>
              <a:rPr lang="en-US" sz="3600" b="0" u="none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0" u="none" spc="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none" spc="-260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oll-Fre</a:t>
            </a:r>
            <a:r>
              <a:rPr lang="en-US" sz="3600" b="0" u="none" spc="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0" u="none" spc="50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0" u="none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umber:</a:t>
            </a:r>
          </a:p>
          <a:p>
            <a:pPr marL="1025525" marR="38735" indent="-1013460" algn="ctr">
              <a:lnSpc>
                <a:spcPct val="100000"/>
              </a:lnSpc>
            </a:pP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none" spc="-10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0" u="none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u="none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sz="3600" b="0" u="none" spc="3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u="none" spc="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b="0" u="none" spc="20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b="0" u="none" spc="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-1536</a:t>
            </a:r>
          </a:p>
          <a:p>
            <a:pPr marL="1025525" marR="38735" indent="-1013460" algn="ctr">
              <a:lnSpc>
                <a:spcPct val="100000"/>
              </a:lnSpc>
            </a:pPr>
            <a:endParaRPr lang="en-US" sz="3600" b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3234" marR="5080" indent="-128905" algn="ctr">
              <a:lnSpc>
                <a:spcPct val="100400"/>
              </a:lnSpc>
            </a:pP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n-US" sz="3600" b="0" u="none" spc="30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none" spc="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hotlin</a:t>
            </a:r>
            <a:r>
              <a:rPr lang="en-US" sz="3600" b="0" u="none" spc="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0" u="none" spc="1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complaint: </a:t>
            </a:r>
          </a:p>
          <a:p>
            <a:pPr marL="483234" marR="5080" indent="-128905" algn="ctr">
              <a:lnSpc>
                <a:spcPct val="100400"/>
              </a:lnSpc>
            </a:pPr>
            <a:r>
              <a:rPr lang="en-US" sz="3600" b="0" u="none" spc="-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Hotline@oig.</a:t>
            </a:r>
            <a:r>
              <a:rPr lang="en-US" sz="3600" b="0" u="none" spc="1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</a:t>
            </a:r>
            <a:r>
              <a:rPr lang="en-US" sz="3600" b="0" u="none" spc="-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bility</a:t>
            </a:r>
            <a:r>
              <a:rPr lang="en-US" sz="3600" b="0" u="none" spc="1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</a:t>
            </a:r>
            <a:r>
              <a:rPr lang="en-US" sz="3600" b="0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ne.gov</a:t>
            </a:r>
            <a:endParaRPr lang="en-US" sz="3600" b="0" u="none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3234" marR="5080" indent="-128905" algn="ctr">
              <a:lnSpc>
                <a:spcPct val="100400"/>
              </a:lnSpc>
            </a:pPr>
            <a:endParaRPr lang="en-US" sz="3600" b="0" u="none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3234" marR="5080" indent="-128905" algn="ctr">
              <a:lnSpc>
                <a:spcPct val="100400"/>
              </a:lnSpc>
            </a:pPr>
            <a:r>
              <a:rPr lang="en-US" sz="3600" b="0" u="none" spc="-5" dirty="0">
                <a:solidFill>
                  <a:srgbClr val="1F49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a complaint on our online </a:t>
            </a:r>
            <a:r>
              <a:rPr lang="en-US" sz="3600" b="0" u="non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Portal</a:t>
            </a:r>
            <a:endParaRPr lang="en-US" sz="3600" b="0" u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3234" marR="5080" indent="-128905" algn="ctr">
              <a:lnSpc>
                <a:spcPct val="100400"/>
              </a:lnSpc>
            </a:pPr>
            <a:endParaRPr lang="en-US" sz="3600" b="0" u="none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D4967-DE6D-433C-9458-5EA73CB58E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297326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DCF6-B169-429F-AFA4-9C3D0258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81000"/>
            <a:ext cx="8570975" cy="553998"/>
          </a:xfrm>
        </p:spPr>
        <p:txBody>
          <a:bodyPr/>
          <a:lstStyle/>
          <a:p>
            <a:pPr algn="ctr"/>
            <a:r>
              <a:rPr lang="en-US" dirty="0"/>
              <a:t>Roadmap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45887-216B-4BE8-BF48-5AE3B81A7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377698"/>
            <a:ext cx="10858499" cy="4832092"/>
          </a:xfrm>
        </p:spPr>
        <p:txBody>
          <a:bodyPr/>
          <a:lstStyle/>
          <a:p>
            <a:pPr marL="979805" indent="-282575">
              <a:lnSpc>
                <a:spcPct val="100000"/>
              </a:lnSpc>
              <a:buFont typeface="Arial"/>
              <a:buChar char="•"/>
              <a:tabLst>
                <a:tab pos="980440" algn="l"/>
              </a:tabLst>
            </a:pP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Semiannua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u="none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0" u="none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Congress</a:t>
            </a:r>
          </a:p>
          <a:p>
            <a:pPr marL="684530">
              <a:lnSpc>
                <a:spcPct val="100000"/>
              </a:lnSpc>
              <a:spcBef>
                <a:spcPts val="11"/>
              </a:spcBef>
              <a:buFont typeface="Arial"/>
              <a:buChar char="•"/>
            </a:pPr>
            <a:endParaRPr lang="en-US" sz="18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9805" indent="-282575">
              <a:lnSpc>
                <a:spcPct val="100000"/>
              </a:lnSpc>
              <a:buFont typeface="Arial"/>
              <a:buChar char="•"/>
              <a:tabLst>
                <a:tab pos="980440" algn="l"/>
              </a:tabLst>
            </a:pP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</a:t>
            </a:r>
            <a:r>
              <a:rPr lang="en-US" sz="2800" b="0" u="none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NPA</a:t>
            </a:r>
            <a:r>
              <a:rPr lang="en-US" sz="2800" b="0" u="none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Visits</a:t>
            </a:r>
          </a:p>
          <a:p>
            <a:pPr marL="684530">
              <a:lnSpc>
                <a:spcPct val="100000"/>
              </a:lnSpc>
              <a:spcBef>
                <a:spcPts val="11"/>
              </a:spcBef>
              <a:buFont typeface="Arial"/>
              <a:buChar char="•"/>
            </a:pPr>
            <a:endParaRPr lang="en-US" sz="18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9805" indent="-282575">
              <a:lnSpc>
                <a:spcPct val="100000"/>
              </a:lnSpc>
              <a:buFont typeface="Arial"/>
              <a:buChar char="•"/>
              <a:tabLst>
                <a:tab pos="980440" algn="l"/>
              </a:tabLst>
            </a:pP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Audit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0" u="none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Program/CNAs:</a:t>
            </a:r>
          </a:p>
          <a:p>
            <a:pPr marL="1734185" lvl="1" indent="-28257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734820" algn="l"/>
              </a:tabLst>
            </a:pPr>
            <a:r>
              <a:rPr lang="en-US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CNA</a:t>
            </a:r>
            <a:r>
              <a:rPr lang="en-US" sz="24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NPAs</a:t>
            </a:r>
            <a:r>
              <a:rPr lang="en-US" sz="2400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r>
              <a:rPr lang="en-US" sz="24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en-US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4185" lvl="1" indent="-28257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734820" algn="l"/>
              </a:tabLst>
            </a:pP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  <a:r>
              <a:rPr lang="en-US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Addition</a:t>
            </a:r>
            <a:r>
              <a:rPr lang="en-US" sz="24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en-US" sz="2400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4185" lvl="1" indent="-28257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734820" algn="l"/>
              </a:tabLst>
            </a:pP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lang="en-US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</a:t>
            </a:r>
            <a:r>
              <a:rPr lang="en-US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AbilityOne</a:t>
            </a:r>
            <a:r>
              <a:rPr lang="en-US" sz="24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Compliance</a:t>
            </a:r>
            <a:r>
              <a:rPr lang="en-US" sz="2400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4530" lvl="1">
              <a:lnSpc>
                <a:spcPct val="100000"/>
              </a:lnSpc>
              <a:spcBef>
                <a:spcPts val="11"/>
              </a:spcBef>
              <a:buFont typeface="Arial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9805" indent="-282575">
              <a:lnSpc>
                <a:spcPct val="100000"/>
              </a:lnSpc>
              <a:buFont typeface="Arial"/>
              <a:buChar char="•"/>
              <a:tabLst>
                <a:tab pos="980440" algn="l"/>
              </a:tabLst>
            </a:pP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898</a:t>
            </a:r>
            <a:r>
              <a:rPr lang="en-US" sz="2800" b="0" u="none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 Continuity</a:t>
            </a:r>
            <a:r>
              <a:rPr lang="en-US" sz="2800" b="0" u="none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2021</a:t>
            </a:r>
          </a:p>
          <a:p>
            <a:pPr marL="684530">
              <a:lnSpc>
                <a:spcPct val="100000"/>
              </a:lnSpc>
              <a:spcBef>
                <a:spcPts val="11"/>
              </a:spcBef>
              <a:buFont typeface="Arial"/>
              <a:buChar char="•"/>
            </a:pPr>
            <a:endParaRPr lang="en-US" sz="18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9805" indent="-282575">
              <a:lnSpc>
                <a:spcPct val="100000"/>
              </a:lnSpc>
              <a:buFont typeface="Arial"/>
              <a:buChar char="•"/>
              <a:tabLst>
                <a:tab pos="980440" algn="l"/>
              </a:tabLst>
            </a:pP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u="none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0" u="none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</a:t>
            </a:r>
            <a:r>
              <a:rPr lang="en-US" sz="2800" b="0" u="none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</a:t>
            </a:r>
            <a:r>
              <a:rPr lang="en-US" sz="2800" b="0" u="none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67742-2DAF-4824-A38C-D456190E565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329335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DCF6-B169-429F-AFA4-9C3D0258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477178"/>
            <a:ext cx="8570975" cy="892552"/>
          </a:xfrm>
        </p:spPr>
        <p:txBody>
          <a:bodyPr/>
          <a:lstStyle/>
          <a:p>
            <a:pPr algn="ctr"/>
            <a:r>
              <a:rPr lang="en-US" sz="3000" dirty="0"/>
              <a:t>OIG - Semiannual Report to Congress (SAR)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45887-216B-4BE8-BF48-5AE3B81A7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6858000" cy="3693319"/>
          </a:xfrm>
        </p:spPr>
        <p:txBody>
          <a:bodyPr/>
          <a:lstStyle/>
          <a:p>
            <a:pPr marL="12700" marR="508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0" u="none" kern="12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 algn="l" rtl="0">
              <a:buFont typeface="Arial" panose="020B0604020202020204" pitchFamily="34" charset="0"/>
              <a:buChar char="•"/>
              <a:defRPr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 to be issued in May 2021 for period covering October 1, 2020 – March 31, 2021</a:t>
            </a:r>
          </a:p>
          <a:p>
            <a:pPr marL="12700" marR="5080" algn="l" rtl="0">
              <a:defRPr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Theme: </a:t>
            </a:r>
            <a:r>
              <a:rPr lang="en-US" sz="240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Pivotal Stage</a:t>
            </a:r>
          </a:p>
          <a:p>
            <a:pPr marL="469900" marR="5080" indent="-457200" algn="l" rtl="0">
              <a:buFont typeface="Arial" panose="020B0604020202020204" pitchFamily="34" charset="0"/>
              <a:buChar char="•"/>
              <a:defRPr/>
            </a:pPr>
            <a:endParaRPr lang="en-US" sz="24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 algn="l" rtl="0">
              <a:buFont typeface="Arial" panose="020B0604020202020204" pitchFamily="34" charset="0"/>
              <a:buChar char="•"/>
              <a:defRPr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SAR issued covered </a:t>
            </a:r>
          </a:p>
          <a:p>
            <a:pPr marL="12700" marR="5080" algn="l" rtl="0">
              <a:defRPr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April 1, 2020 – September 30, 2020</a:t>
            </a:r>
          </a:p>
          <a:p>
            <a:pPr marL="12700" marR="5080" algn="l" rtl="0">
              <a:defRPr/>
            </a:pPr>
            <a:r>
              <a:rPr lang="en-US" sz="2400" b="0" u="none" kern="12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Theme: </a:t>
            </a:r>
            <a:r>
              <a:rPr lang="en-US" sz="2400" u="none" kern="12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Future: Tell Your Own Story</a:t>
            </a:r>
          </a:p>
          <a:p>
            <a:pPr marL="12700" marR="508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0" u="none" kern="1200" spc="-5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u="none" dirty="0">
              <a:latin typeface="+mn-lt"/>
            </a:endParaRP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7F4C25CB-AE00-4270-8DFF-74BC12487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219200"/>
            <a:ext cx="3924412" cy="50292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D6BB6-2879-497A-A482-1F2DBAD222A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347417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DEBD-A12D-4950-AB65-723E1323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83534"/>
            <a:ext cx="8570975" cy="553998"/>
          </a:xfrm>
        </p:spPr>
        <p:txBody>
          <a:bodyPr/>
          <a:lstStyle/>
          <a:p>
            <a:pPr algn="ctr"/>
            <a:r>
              <a:rPr lang="en-US" dirty="0"/>
              <a:t>Virtual NPA Visits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B7A9C-5239-4CD9-BF2A-230F2ABD9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487031"/>
            <a:ext cx="8153400" cy="4493538"/>
          </a:xfrm>
        </p:spPr>
        <p:txBody>
          <a:bodyPr/>
          <a:lstStyle/>
          <a:p>
            <a:pPr marL="295275" indent="-282575">
              <a:lnSpc>
                <a:spcPct val="100000"/>
              </a:lnSpc>
              <a:buFont typeface="Arial"/>
              <a:buChar char="•"/>
              <a:tabLst>
                <a:tab pos="295910" algn="l"/>
              </a:tabLst>
            </a:pP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oodwil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l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o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f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Finge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Lake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8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en-US" sz="28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72465" lvl="1" indent="-28257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673100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Founded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as Association</a:t>
            </a:r>
            <a:r>
              <a:rPr lang="en-US" sz="240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of Blind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or</a:t>
            </a:r>
            <a:r>
              <a:rPr lang="en-US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Visually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Impaired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(ABVI) in 1911</a:t>
            </a:r>
          </a:p>
          <a:p>
            <a:pPr marL="672465" lvl="1" indent="-282575">
              <a:lnSpc>
                <a:spcPct val="100000"/>
              </a:lnSpc>
              <a:buFont typeface="Arial"/>
              <a:buChar char="•"/>
              <a:tabLst>
                <a:tab pos="673100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Joined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Goodwill</a:t>
            </a:r>
            <a:r>
              <a:rPr lang="en-US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Industries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Internat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onal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n 1994</a:t>
            </a:r>
          </a:p>
          <a:p>
            <a:pPr marL="672465" lvl="1" indent="-282575">
              <a:lnSpc>
                <a:spcPct val="100000"/>
              </a:lnSpc>
              <a:buFont typeface="Arial"/>
              <a:buChar char="•"/>
              <a:tabLst>
                <a:tab pos="673100" algn="l"/>
              </a:tabLst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7650" indent="-234950">
              <a:lnSpc>
                <a:spcPct val="100000"/>
              </a:lnSpc>
              <a:buFont typeface="Arial"/>
              <a:buChar char="•"/>
              <a:tabLst>
                <a:tab pos="248285" algn="l"/>
              </a:tabLst>
            </a:pPr>
            <a:r>
              <a:rPr lang="en-US" sz="28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Brevard</a:t>
            </a:r>
            <a:r>
              <a:rPr lang="en-US" sz="28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Achievement</a:t>
            </a:r>
            <a:r>
              <a:rPr lang="en-US" sz="28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Center</a:t>
            </a:r>
            <a:r>
              <a:rPr lang="en-US" sz="28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(BAC)</a:t>
            </a:r>
            <a:endParaRPr lang="en-US" sz="28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24840" marR="5080" lvl="1" indent="-234950">
              <a:lnSpc>
                <a:spcPct val="100000"/>
              </a:lnSpc>
              <a:buFont typeface="Arial"/>
              <a:buChar char="•"/>
              <a:tabLst>
                <a:tab pos="625475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Founded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in 1968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to service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a part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of Florida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of training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nd work opportun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ties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for</a:t>
            </a:r>
            <a:r>
              <a:rPr lang="en-US" sz="24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people</a:t>
            </a:r>
            <a:r>
              <a:rPr lang="en-US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with disabilities</a:t>
            </a:r>
          </a:p>
          <a:p>
            <a:pPr marL="389890" lvl="1">
              <a:tabLst>
                <a:tab pos="673100" algn="l"/>
              </a:tabLst>
            </a:pPr>
            <a:endParaRPr lang="en-US"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5590" indent="-342900">
              <a:buFont typeface="Arial" panose="020B0604020202020204" pitchFamily="34" charset="0"/>
              <a:buChar char="•"/>
              <a:tabLst>
                <a:tab pos="673100" algn="l"/>
              </a:tabLst>
            </a:pP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Participate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n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89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8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Pane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l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Virtua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l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Visits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includin</a:t>
            </a:r>
            <a:r>
              <a:rPr lang="en-US" sz="28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g </a:t>
            </a:r>
            <a:r>
              <a:rPr lang="en-US" sz="28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Skookum</a:t>
            </a:r>
            <a:endParaRPr lang="en-US" sz="28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C9771-34B8-4FDA-ABE4-4B18BE771E7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5BA437-147A-4E45-9170-248FF8CF23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476" y="1295401"/>
            <a:ext cx="2858524" cy="2670153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01B74120-11D0-4EDE-97C8-59CAD28152E7}"/>
              </a:ext>
            </a:extLst>
          </p:cNvPr>
          <p:cNvSpPr/>
          <p:nvPr/>
        </p:nvSpPr>
        <p:spPr>
          <a:xfrm>
            <a:off x="8900100" y="3733800"/>
            <a:ext cx="3099875" cy="2438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948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DCF6-B169-429F-AFA4-9C3D0258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304799"/>
            <a:ext cx="8533435" cy="1938992"/>
          </a:xfrm>
        </p:spPr>
        <p:txBody>
          <a:bodyPr/>
          <a:lstStyle/>
          <a:p>
            <a:pPr algn="ctr" fontAlgn="base"/>
            <a:r>
              <a:rPr lang="en-US" sz="2400" dirty="0"/>
              <a:t>Audit of the CNA Selection of NPAs for </a:t>
            </a:r>
            <a:br>
              <a:rPr lang="en-US" sz="2400" dirty="0"/>
            </a:br>
            <a:r>
              <a:rPr lang="en-US" sz="2400" dirty="0"/>
              <a:t>Project Assignment and Allocation of Orders</a:t>
            </a:r>
            <a:br>
              <a:rPr lang="en-US" sz="2200" dirty="0"/>
            </a:br>
            <a:br>
              <a:rPr lang="en-US" sz="2200" b="0" dirty="0"/>
            </a:br>
            <a:r>
              <a:rPr lang="en-US" sz="2400" dirty="0"/>
              <a:t> </a:t>
            </a:r>
            <a:br>
              <a:rPr lang="en-US" dirty="0"/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45887-216B-4BE8-BF48-5AE3B81A7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099" y="1274295"/>
            <a:ext cx="11353800" cy="5427768"/>
          </a:xfrm>
        </p:spPr>
        <p:txBody>
          <a:bodyPr/>
          <a:lstStyle/>
          <a:p>
            <a:pPr marL="295275" marR="5080" indent="-282575">
              <a:lnSpc>
                <a:spcPct val="100800"/>
              </a:lnSpc>
              <a:buFont typeface="Times New Roman"/>
              <a:buChar char="•"/>
              <a:tabLst>
                <a:tab pos="295910" algn="l"/>
              </a:tabLst>
            </a:pP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Audi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Objective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: Our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objectiv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was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o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asses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exten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t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o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whic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h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implementa</a:t>
            </a:r>
            <a:r>
              <a:rPr lang="en-US" sz="23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ion</a:t>
            </a:r>
            <a:r>
              <a:rPr lang="en-US" sz="23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of the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projec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assignmen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an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allocatio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proces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th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CNAs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effect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ive and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follows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pplicable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aws and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regulations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well as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stablished</a:t>
            </a:r>
            <a:r>
              <a:rPr lang="en-US" sz="23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policies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and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procedures.</a:t>
            </a:r>
            <a:endParaRPr lang="en-US" sz="23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lang="en-US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95275" marR="719455" indent="-282575">
              <a:lnSpc>
                <a:spcPct val="100800"/>
              </a:lnSpc>
              <a:buFont typeface="Arial"/>
              <a:buChar char="•"/>
              <a:tabLst>
                <a:tab pos="295910" algn="l"/>
              </a:tabLst>
            </a:pP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Result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3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Brief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CNAs’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project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distribution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rocesse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wer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generall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effecti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ve and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followe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applicabl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laws, regulations,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an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establishe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guidanc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fro</a:t>
            </a:r>
            <a:r>
              <a:rPr lang="en-US" sz="23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th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Commission.</a:t>
            </a:r>
            <a:r>
              <a:rPr lang="en-US" sz="23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However,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CNAs’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distribution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processes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could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be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improved</a:t>
            </a:r>
            <a:r>
              <a:rPr lang="en-US" sz="23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with:</a:t>
            </a:r>
            <a:endParaRPr lang="en-US" sz="23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49655" lvl="1" indent="-28257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050290" algn="l"/>
              </a:tabLst>
            </a:pPr>
            <a:r>
              <a:rPr lang="en-US" sz="2300" spc="5" dirty="0">
                <a:solidFill>
                  <a:schemeClr val="tx1"/>
                </a:solidFill>
                <a:latin typeface="Times New Roman"/>
                <a:cs typeface="Times New Roman"/>
              </a:rPr>
              <a:t>updated</a:t>
            </a:r>
            <a:r>
              <a:rPr lang="en-US" sz="23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spc="5" dirty="0">
                <a:solidFill>
                  <a:schemeClr val="tx1"/>
                </a:solidFill>
                <a:latin typeface="Times New Roman"/>
                <a:cs typeface="Times New Roman"/>
              </a:rPr>
              <a:t>guidance,</a:t>
            </a:r>
            <a:endParaRPr lang="en-US" sz="2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49655" lvl="1" indent="-28257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050290" algn="l"/>
              </a:tabLst>
            </a:pPr>
            <a:r>
              <a:rPr lang="en-US" sz="2300" spc="5" dirty="0">
                <a:solidFill>
                  <a:schemeClr val="tx1"/>
                </a:solidFill>
                <a:latin typeface="Times New Roman"/>
                <a:cs typeface="Times New Roman"/>
              </a:rPr>
              <a:t>better management,</a:t>
            </a:r>
            <a:r>
              <a:rPr lang="en-US" sz="23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spc="5" dirty="0">
                <a:solidFill>
                  <a:schemeClr val="tx1"/>
                </a:solidFill>
                <a:latin typeface="Times New Roman"/>
                <a:cs typeface="Times New Roman"/>
              </a:rPr>
              <a:t>and</a:t>
            </a:r>
            <a:endParaRPr lang="en-US" sz="2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49655" lvl="1" indent="-28257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050290" algn="l"/>
              </a:tabLst>
            </a:pPr>
            <a:r>
              <a:rPr lang="en-US" sz="2300" dirty="0">
                <a:solidFill>
                  <a:schemeClr val="tx1"/>
                </a:solidFill>
                <a:latin typeface="Times New Roman"/>
                <a:cs typeface="Times New Roman"/>
              </a:rPr>
              <a:t>additiona</a:t>
            </a:r>
            <a:r>
              <a:rPr lang="en-US" sz="2300" spc="5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3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Times New Roman"/>
                <a:cs typeface="Times New Roman"/>
              </a:rPr>
              <a:t>oversigh</a:t>
            </a:r>
            <a:r>
              <a:rPr lang="en-US" sz="2300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Times New Roman"/>
                <a:cs typeface="Times New Roman"/>
              </a:rPr>
              <a:t>fro</a:t>
            </a:r>
            <a:r>
              <a:rPr lang="en-US" sz="2300" spc="10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lang="en-US" sz="2300" dirty="0">
                <a:solidFill>
                  <a:schemeClr val="tx1"/>
                </a:solidFill>
                <a:latin typeface="Times New Roman"/>
                <a:cs typeface="Times New Roman"/>
              </a:rPr>
              <a:t> th</a:t>
            </a:r>
            <a:r>
              <a:rPr lang="en-US" sz="2300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dirty="0">
                <a:solidFill>
                  <a:schemeClr val="tx1"/>
                </a:solidFill>
                <a:latin typeface="Times New Roman"/>
                <a:cs typeface="Times New Roman"/>
              </a:rPr>
              <a:t> Commission.</a:t>
            </a:r>
          </a:p>
          <a:p>
            <a:pPr marL="295275" marR="217170" indent="-282575" algn="just">
              <a:lnSpc>
                <a:spcPct val="99900"/>
              </a:lnSpc>
              <a:spcBef>
                <a:spcPts val="1605"/>
              </a:spcBef>
              <a:buFont typeface="Arial"/>
              <a:buChar char="•"/>
              <a:tabLst>
                <a:tab pos="295910" algn="l"/>
              </a:tabLst>
            </a:pP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audi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repor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identifie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severa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improvemen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area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an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offe</a:t>
            </a:r>
            <a:r>
              <a:rPr lang="en-US" sz="23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seve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ecommendation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o help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he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Commission</a:t>
            </a:r>
            <a:r>
              <a:rPr lang="en-US" sz="23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mprove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its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controls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over</a:t>
            </a:r>
            <a:r>
              <a:rPr lang="en-US" sz="23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10" dirty="0">
                <a:solidFill>
                  <a:schemeClr val="tx1"/>
                </a:solidFill>
                <a:latin typeface="Times New Roman"/>
                <a:cs typeface="Times New Roman"/>
              </a:rPr>
              <a:t>CNAs’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project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distribution</a:t>
            </a:r>
            <a:r>
              <a:rPr lang="en-US" sz="23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processes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and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thei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effectivenes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helpin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en-US" sz="23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3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3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Commission.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br>
              <a:rPr lang="en-US" sz="2100" dirty="0">
                <a:solidFill>
                  <a:schemeClr val="tx1"/>
                </a:solidFill>
                <a:latin typeface="+mn-lt"/>
              </a:rPr>
            </a:br>
            <a:endParaRPr lang="en-US" sz="2100" b="0" u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5C59A-D361-460D-80A3-9577AEC0D36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70384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DCF6-B169-429F-AFA4-9C3D0258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304800"/>
            <a:ext cx="8570975" cy="1266846"/>
          </a:xfrm>
        </p:spPr>
        <p:txBody>
          <a:bodyPr/>
          <a:lstStyle/>
          <a:p>
            <a:pPr algn="ctr"/>
            <a:r>
              <a:rPr lang="en-US" sz="2400" dirty="0"/>
              <a:t>Audit of the Procurement List Addition </a:t>
            </a:r>
            <a:br>
              <a:rPr lang="en-US" sz="2400" dirty="0"/>
            </a:br>
            <a:r>
              <a:rPr lang="en-US" sz="2400" dirty="0"/>
              <a:t>Process, Procedures, and Practices</a:t>
            </a:r>
            <a:br>
              <a:rPr lang="en-US" dirty="0"/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45887-216B-4BE8-BF48-5AE3B81A7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74890"/>
            <a:ext cx="10972801" cy="5232202"/>
          </a:xfrm>
        </p:spPr>
        <p:txBody>
          <a:bodyPr/>
          <a:lstStyle/>
          <a:p>
            <a:pPr marL="295275" indent="-282575">
              <a:lnSpc>
                <a:spcPct val="100000"/>
              </a:lnSpc>
              <a:buFont typeface="Arial"/>
              <a:buChar char="•"/>
              <a:tabLst>
                <a:tab pos="295910" algn="l"/>
              </a:tabLst>
            </a:pPr>
            <a:r>
              <a:rPr lang="en-US" sz="24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The 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audi</a:t>
            </a:r>
            <a:r>
              <a:rPr lang="en-US" sz="24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4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wil</a:t>
            </a:r>
            <a:r>
              <a:rPr lang="en-US" sz="24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l 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assess:</a:t>
            </a:r>
          </a:p>
          <a:p>
            <a:pPr marL="752475" lvl="1" indent="-282575">
              <a:buFont typeface="Arial"/>
              <a:buChar char="•"/>
              <a:tabLst>
                <a:tab pos="295910" algn="l"/>
              </a:tabLst>
            </a:pP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effectivenes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of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th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policies,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rocedures, an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practice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e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ploye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the Commissio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whe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approvin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th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additio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or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remova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l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of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product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service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for th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Procurement List,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and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2475" lvl="1" indent="-282575">
              <a:buFont typeface="Arial"/>
              <a:buChar char="•"/>
              <a:tabLst>
                <a:tab pos="295910" algn="l"/>
              </a:tabLst>
            </a:pP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CNAs’</a:t>
            </a:r>
            <a:r>
              <a:rPr lang="en-US" sz="24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processe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4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fo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producin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an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providin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procurement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lis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t a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ditio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packages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2475" lvl="1" indent="-282575">
              <a:buFont typeface="Arial"/>
              <a:buChar char="•"/>
              <a:tabLst>
                <a:tab pos="295910" algn="l"/>
              </a:tabLst>
            </a:pP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Audi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t Report expecte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completio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en-US" sz="2400" spc="1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May/June</a:t>
            </a:r>
            <a:r>
              <a:rPr lang="en-US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2021</a:t>
            </a:r>
          </a:p>
          <a:p>
            <a:pPr marL="12700" marR="5080">
              <a:lnSpc>
                <a:spcPct val="100000"/>
              </a:lnSpc>
              <a:tabLst>
                <a:tab pos="295910" algn="l"/>
              </a:tabLst>
            </a:pPr>
            <a:endParaRPr lang="en-US" sz="18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95275" marR="127635" indent="-282575">
              <a:buFont typeface="Arial"/>
              <a:buChar char="•"/>
              <a:tabLst>
                <a:tab pos="295910" algn="l"/>
              </a:tabLst>
            </a:pP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Determin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whethe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Procuremen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Lis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400" b="0" u="none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dditio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 proces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is transparen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an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performe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2400" b="0" u="none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fficiently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effectively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en-US" sz="2400" b="0" u="none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n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com</a:t>
            </a:r>
            <a:r>
              <a:rPr lang="en-US" sz="24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lianc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with applicabl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laws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regulations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an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policies</a:t>
            </a:r>
          </a:p>
          <a:p>
            <a:pPr marL="295275" marR="127635" indent="-282575">
              <a:buFont typeface="Arial"/>
              <a:buChar char="•"/>
              <a:tabLst>
                <a:tab pos="295910" algn="l"/>
              </a:tabLst>
            </a:pPr>
            <a:endParaRPr lang="en-US" sz="1800" b="0" u="none" spc="-1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95275" marR="127635" indent="-282575">
              <a:lnSpc>
                <a:spcPct val="100000"/>
              </a:lnSpc>
              <a:buFont typeface="Arial"/>
              <a:buChar char="•"/>
              <a:tabLst>
                <a:tab pos="295910" algn="l"/>
              </a:tabLst>
            </a:pP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Asses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effectivenes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o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f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Fai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Marke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Pric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guidanc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w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el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l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how effectiv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2400" b="0" u="none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PLIM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support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4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24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program</a:t>
            </a:r>
          </a:p>
          <a:p>
            <a:pPr marL="295275" marR="127635" indent="-282575">
              <a:lnSpc>
                <a:spcPct val="100000"/>
              </a:lnSpc>
              <a:buFont typeface="Arial"/>
              <a:buChar char="•"/>
              <a:tabLst>
                <a:tab pos="295910" algn="l"/>
              </a:tabLst>
            </a:pPr>
            <a:endParaRPr lang="en-US" sz="28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400" b="0" u="none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771D-E78B-4A25-AE9B-2DC44483316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175955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6195-1A1C-492F-9CBC-F7674EFD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457200"/>
            <a:ext cx="8570975" cy="430887"/>
          </a:xfrm>
        </p:spPr>
        <p:txBody>
          <a:bodyPr/>
          <a:lstStyle/>
          <a:p>
            <a:pPr algn="ctr"/>
            <a:r>
              <a:rPr lang="en-US" sz="2800" dirty="0"/>
              <a:t>Audit of the AbilityOne Compliance Program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D8559-9A89-45E8-8F8C-F3E3A8EBC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11277600" cy="4862870"/>
          </a:xfrm>
        </p:spPr>
        <p:txBody>
          <a:bodyPr/>
          <a:lstStyle/>
          <a:p>
            <a:pPr marL="389890" marR="5080" indent="-377190">
              <a:lnSpc>
                <a:spcPct val="100000"/>
              </a:lnSpc>
              <a:buFont typeface="Arial"/>
              <a:buChar char="•"/>
              <a:tabLst>
                <a:tab pos="389890" algn="l"/>
              </a:tabLst>
            </a:pP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Thi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audi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wil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l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determin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whethe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Complianc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Progra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m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ha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en-US" sz="3200" b="0" u="none" spc="-1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en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implemente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effectively.</a:t>
            </a:r>
            <a:endParaRPr lang="en-US" sz="32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Arial"/>
              <a:buChar char="•"/>
            </a:pPr>
            <a:endParaRPr lang="en-US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89890" marR="113664" indent="-377190">
              <a:lnSpc>
                <a:spcPct val="100000"/>
              </a:lnSpc>
              <a:buFont typeface="Arial"/>
              <a:buChar char="•"/>
              <a:tabLst>
                <a:tab pos="389890" algn="l"/>
              </a:tabLst>
            </a:pP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Revie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w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laws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regulations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policies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an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procedure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3200" b="0" u="none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pplicabl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t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o</a:t>
            </a:r>
            <a:r>
              <a:rPr lang="en-US" sz="3200" b="0" u="none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the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Complianc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Program</a:t>
            </a:r>
            <a:endParaRPr lang="en-US" sz="32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Arial"/>
              <a:buChar char="•"/>
            </a:pPr>
            <a:endParaRPr lang="en-US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89890" indent="-377190">
              <a:lnSpc>
                <a:spcPct val="100000"/>
              </a:lnSpc>
              <a:buFont typeface="Arial"/>
              <a:buChar char="•"/>
              <a:tabLst>
                <a:tab pos="389890" algn="l"/>
              </a:tabLst>
            </a:pP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Conduc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t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interview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wit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h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ke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y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personnel</a:t>
            </a:r>
            <a:endParaRPr lang="en-US" sz="32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Arial"/>
              <a:buChar char="•"/>
            </a:pPr>
            <a:endParaRPr lang="en-US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3060" marR="1102360" indent="-340360">
              <a:lnSpc>
                <a:spcPct val="100000"/>
              </a:lnSpc>
              <a:buFont typeface="Arial"/>
              <a:buChar char="•"/>
              <a:tabLst>
                <a:tab pos="389890" algn="l"/>
              </a:tabLst>
            </a:pP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Analyz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data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reports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an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othe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supportin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g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documentation relate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o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complianc</a:t>
            </a:r>
            <a:r>
              <a:rPr lang="en-US" sz="3200" b="0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en-US" sz="3200" b="0" u="none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b="0" u="none" spc="-10" dirty="0">
                <a:solidFill>
                  <a:schemeClr val="tx1"/>
                </a:solidFill>
                <a:latin typeface="Times New Roman"/>
                <a:cs typeface="Times New Roman"/>
              </a:rPr>
              <a:t>reviews</a:t>
            </a:r>
            <a:endParaRPr lang="en-US" sz="3200" b="0" u="none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57951-4A8C-4482-B438-758E36375B7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329540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3888-60BE-4874-8FA2-09F65571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512" y="457200"/>
            <a:ext cx="8570975" cy="533400"/>
          </a:xfrm>
        </p:spPr>
        <p:txBody>
          <a:bodyPr/>
          <a:lstStyle/>
          <a:p>
            <a:pPr algn="ctr"/>
            <a:r>
              <a:rPr lang="en-US" sz="3000" dirty="0"/>
              <a:t>898 Panel Continuity in 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0CB05-EBFE-4C70-922E-A02D8500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1201400" cy="4572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 Subcommittee has completed both its 898 Panel recommendations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team brought the recommendations further to expand AbilityOne contract training</a:t>
            </a:r>
            <a:endParaRPr lang="en-US" sz="14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work of the 898 Panel is completed, there are opportunities to identify and leverage recommendations that will continue after sunset of the Panel</a:t>
            </a:r>
            <a:endParaRPr lang="en-US" sz="14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key continuation items we have identified are: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1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Commission's successful implementation of recommendations by 898 Panel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continuous updating of the training</a:t>
            </a:r>
            <a:endParaRPr lang="en-US" sz="11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 training to reduce program erosion; and</a:t>
            </a:r>
            <a:endParaRPr lang="en-US" sz="11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training is available and expanded government-wide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within and outside of DoD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4871D-51BC-4FC0-B4A2-FF001A4733C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2769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186139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DFDCF6-B169-429F-AFA4-9C3D0258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437" y="991262"/>
            <a:ext cx="6955124" cy="1066802"/>
          </a:xfrm>
        </p:spPr>
        <p:txBody>
          <a:bodyPr vert="horz" lIns="91440" tIns="45720" rIns="91440" bIns="45720" rtlCol="0">
            <a:normAutofit/>
          </a:bodyPr>
          <a:lstStyle/>
          <a:p>
            <a:pPr algn="ctr" rtl="0">
              <a:spcBef>
                <a:spcPct val="0"/>
              </a:spcBef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Q&amp;A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45887-216B-4BE8-BF48-5AE3B81A7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9917" y="3049325"/>
            <a:ext cx="5992163" cy="9130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>
              <a:spcBef>
                <a:spcPts val="1000"/>
              </a:spcBef>
            </a:pPr>
            <a:r>
              <a:rPr lang="en-US" sz="3600" u="none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Thank you from the OIG team!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24DC1-C140-42BC-9E90-75A0715B8A2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OIG</a:t>
            </a:r>
          </a:p>
        </p:txBody>
      </p:sp>
    </p:spTree>
    <p:extLst>
      <p:ext uri="{BB962C8B-B14F-4D97-AF65-F5344CB8AC3E}">
        <p14:creationId xmlns:p14="http://schemas.microsoft.com/office/powerpoint/2010/main" val="2935753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4033</TotalTime>
  <Words>824</Words>
  <Application>Microsoft Office PowerPoint</Application>
  <PresentationFormat>Widescreen</PresentationFormat>
  <Paragraphs>133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Roadmap</vt:lpstr>
      <vt:lpstr>OIG - Semiannual Report to Congress (SAR) </vt:lpstr>
      <vt:lpstr>Virtual NPA Visits </vt:lpstr>
      <vt:lpstr>Audit of the CNA Selection of NPAs for  Project Assignment and Allocation of Orders     </vt:lpstr>
      <vt:lpstr>Audit of the Procurement List Addition  Process, Procedures, and Practices  </vt:lpstr>
      <vt:lpstr>Audit of the AbilityOne Compliance Program </vt:lpstr>
      <vt:lpstr>898 Panel Continuity in 2021</vt:lpstr>
      <vt:lpstr>Q&amp;A</vt:lpstr>
      <vt:lpstr>Questions &amp; Answers</vt:lpstr>
      <vt:lpstr>Questions &amp; Answers</vt:lpstr>
      <vt:lpstr>Questions &amp; Answers</vt:lpstr>
      <vt:lpstr>Questions &amp; Answers</vt:lpstr>
      <vt:lpstr>Questions &amp; Answers</vt:lpstr>
      <vt:lpstr>Thank you from the OIG Team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oig</dc:creator>
  <cp:lastModifiedBy>Jessica Johnson</cp:lastModifiedBy>
  <cp:revision>206</cp:revision>
  <dcterms:created xsi:type="dcterms:W3CDTF">2020-11-23T21:10:44Z</dcterms:created>
  <dcterms:modified xsi:type="dcterms:W3CDTF">2021-05-11T18:20:53Z</dcterms:modified>
</cp:coreProperties>
</file>