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3" r:id="rId2"/>
    <p:sldId id="311" r:id="rId3"/>
    <p:sldId id="320" r:id="rId4"/>
    <p:sldId id="323" r:id="rId5"/>
    <p:sldId id="322" r:id="rId6"/>
    <p:sldId id="312" r:id="rId7"/>
    <p:sldId id="294" r:id="rId8"/>
    <p:sldId id="314" r:id="rId9"/>
    <p:sldId id="304" r:id="rId10"/>
    <p:sldId id="317" r:id="rId11"/>
    <p:sldId id="305" r:id="rId12"/>
    <p:sldId id="307" r:id="rId13"/>
    <p:sldId id="319" r:id="rId14"/>
    <p:sldId id="316" r:id="rId15"/>
    <p:sldId id="306" r:id="rId16"/>
    <p:sldId id="318" r:id="rId17"/>
    <p:sldId id="310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88000" autoAdjust="0"/>
  </p:normalViewPr>
  <p:slideViewPr>
    <p:cSldViewPr>
      <p:cViewPr varScale="1">
        <p:scale>
          <a:sx n="64" d="100"/>
          <a:sy n="64" d="100"/>
        </p:scale>
        <p:origin x="624" y="4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33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52BBE7-FFFC-4401-B35F-884F747741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8D3848-A1F4-454A-9152-DC73D35F60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09BBB-71F6-4B2C-AF17-8D954FF8C098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1CC450-9114-40D7-B0F1-A86A50060F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DD959E-81E7-4000-898D-32501847A1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B7E17-90B3-4987-B921-9B07FB645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3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9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7840" cy="4669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BAFDA-21A6-4B0D-A637-F91CF66F8129}" type="datetimeFigureOut">
              <a:rPr lang="en-US" smtClean="0"/>
              <a:t>3/15/2022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429"/>
            <a:ext cx="3037840" cy="4669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29429"/>
            <a:ext cx="3037840" cy="4669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312F8-205C-47A4-9331-F740A1E3BF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5592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396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OIG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92A22-2232-4F9B-8FF6-C9F579C7659A}" type="datetime1">
              <a:rPr lang="en-US" smtClean="0"/>
              <a:t>3/15/2022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 u="sng">
                <a:solidFill>
                  <a:srgbClr val="1731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OIG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E9188-93DA-4091-A5E6-FD65CFA9DD9A}" type="datetime1">
              <a:rPr lang="en-US" smtClean="0"/>
              <a:t>3/15/2022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OIG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2B6DB-E568-435B-BCCB-E5A7063196E4}" type="datetime1">
              <a:rPr lang="en-US" smtClean="0"/>
              <a:t>3/15/2022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OIG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A2333-328C-45D7-850C-4FAA21890CD2}" type="datetime1">
              <a:rPr lang="en-US" smtClean="0"/>
              <a:t>3/15/2022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OIG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F8F3E-9F1F-4FBD-99E2-8443A04B5A03}" type="datetime1">
              <a:rPr lang="en-US" smtClean="0"/>
              <a:t>3/15/2022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10512" y="336406"/>
            <a:ext cx="8570975" cy="765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30197" y="1557417"/>
            <a:ext cx="9531604" cy="4243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sng">
                <a:solidFill>
                  <a:srgbClr val="1731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OIG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70054-1461-40BD-8248-E028EB4A20C8}" type="datetime1">
              <a:rPr lang="en-US" smtClean="0"/>
              <a:t>3/15/2022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934697" y="6560226"/>
            <a:ext cx="191770" cy="231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8200" y="1463713"/>
            <a:ext cx="10266363" cy="10855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lvl="0" algn="ctr">
              <a:lnSpc>
                <a:spcPts val="4760"/>
              </a:lnSpc>
              <a:defRPr/>
            </a:pPr>
            <a:endParaRPr lang="en-US" sz="3600" b="1" kern="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12700" algn="ctr">
              <a:lnSpc>
                <a:spcPts val="4760"/>
              </a:lnSpc>
              <a:defRPr/>
            </a:pPr>
            <a:r>
              <a:rPr lang="en-US" sz="3600" b="1" spc="-5" dirty="0">
                <a:solidFill>
                  <a:srgbClr val="1F497D"/>
                </a:solidFill>
                <a:latin typeface="Arial"/>
                <a:cs typeface="Arial"/>
              </a:rPr>
              <a:t>U.S. Abil</a:t>
            </a:r>
            <a:r>
              <a:rPr lang="en-US" sz="3600" b="1" dirty="0">
                <a:solidFill>
                  <a:srgbClr val="1F497D"/>
                </a:solidFill>
                <a:latin typeface="Arial"/>
                <a:cs typeface="Arial"/>
              </a:rPr>
              <a:t>i</a:t>
            </a:r>
            <a:r>
              <a:rPr lang="en-US" sz="3600" b="1" spc="-5" dirty="0">
                <a:solidFill>
                  <a:srgbClr val="1F497D"/>
                </a:solidFill>
                <a:latin typeface="Arial"/>
                <a:cs typeface="Arial"/>
              </a:rPr>
              <a:t>tyOne Commission Meeting</a:t>
            </a:r>
            <a:endParaRPr lang="en-US" sz="36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12700" lvl="0" algn="ctr">
              <a:lnSpc>
                <a:spcPts val="4760"/>
              </a:lnSpc>
              <a:defRPr/>
            </a:pPr>
            <a:endParaRPr lang="en-US" sz="360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19600" y="2791220"/>
            <a:ext cx="3352799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7315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om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 K.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hrich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Inspe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tor General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43099" y="5334000"/>
            <a:ext cx="830580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5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b="1" i="0" u="none" strike="noStrike" kern="1200" cap="none" spc="-5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Virtual Meeting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spc="-5" dirty="0">
                <a:solidFill>
                  <a:srgbClr val="1F497D"/>
                </a:solidFill>
                <a:latin typeface="Arial"/>
                <a:cs typeface="Arial"/>
              </a:rPr>
              <a:t>January </a:t>
            </a:r>
            <a:r>
              <a:rPr kumimoji="0" lang="en-US" b="1" i="0" u="none" strike="noStrike" kern="1200" cap="none" spc="-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14,</a:t>
            </a:r>
            <a:r>
              <a:rPr kumimoji="0" lang="en-US" b="1" i="0" u="none" strike="noStrike" kern="1200" cap="none" spc="1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b="1" i="0" u="none" strike="noStrike" kern="1200" cap="none" spc="-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2021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13A9AF-FDD9-4E9E-9875-D0C4C0B1CC8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27699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OIG</a:t>
            </a:r>
          </a:p>
        </p:txBody>
      </p:sp>
    </p:spTree>
    <p:extLst>
      <p:ext uri="{BB962C8B-B14F-4D97-AF65-F5344CB8AC3E}">
        <p14:creationId xmlns:p14="http://schemas.microsoft.com/office/powerpoint/2010/main" val="2571034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FDCF6-B169-429F-AFA4-9C3D0258C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340541"/>
            <a:ext cx="8570975" cy="1231106"/>
          </a:xfrm>
        </p:spPr>
        <p:txBody>
          <a:bodyPr/>
          <a:lstStyle/>
          <a:p>
            <a:pPr algn="ctr"/>
            <a:r>
              <a:rPr lang="en-US" sz="2400" dirty="0"/>
              <a:t>Audit of the Procurement List Addition </a:t>
            </a:r>
            <a:br>
              <a:rPr lang="en-US" sz="2400" dirty="0"/>
            </a:br>
            <a:r>
              <a:rPr lang="en-US" sz="2400" dirty="0"/>
              <a:t>Process, Procedures, and Practices</a:t>
            </a:r>
            <a:br>
              <a:rPr lang="en-US" dirty="0"/>
            </a:b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45887-216B-4BE8-BF48-5AE3B81A7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1752600"/>
            <a:ext cx="10820400" cy="4247317"/>
          </a:xfrm>
        </p:spPr>
        <p:txBody>
          <a:bodyPr/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US" sz="2700" b="0" u="none" dirty="0">
                <a:solidFill>
                  <a:schemeClr val="tx1"/>
                </a:solidFill>
                <a:latin typeface="+mn-lt"/>
              </a:rPr>
              <a:t>This is a new audit: </a:t>
            </a:r>
          </a:p>
          <a:p>
            <a:pPr rtl="0"/>
            <a:r>
              <a:rPr lang="en-US" sz="2700" b="0" u="none" dirty="0">
                <a:solidFill>
                  <a:schemeClr val="tx1"/>
                </a:solidFill>
                <a:latin typeface="+mn-lt"/>
              </a:rPr>
              <a:t>	Entrance Conference was held on November 11</a:t>
            </a:r>
            <a:r>
              <a:rPr lang="en-US" sz="2700" b="0" u="none" baseline="30000" dirty="0">
                <a:solidFill>
                  <a:schemeClr val="tx1"/>
                </a:solidFill>
                <a:latin typeface="+mn-lt"/>
              </a:rPr>
              <a:t>th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en-US" sz="2700" b="0" u="none" dirty="0">
              <a:solidFill>
                <a:schemeClr val="tx1"/>
              </a:solidFill>
              <a:latin typeface="+mn-lt"/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US" sz="2700" b="0" u="none" dirty="0">
                <a:solidFill>
                  <a:schemeClr val="tx1"/>
                </a:solidFill>
                <a:latin typeface="+mn-lt"/>
              </a:rPr>
              <a:t>The audit will assess the effectiveness of the policies, procedures, and practices employed by the Commission when approving the addition or removal of products and services for the Procurement List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en-US" sz="2700" b="0" u="none" dirty="0">
              <a:solidFill>
                <a:schemeClr val="tx1"/>
              </a:solidFill>
              <a:latin typeface="+mn-lt"/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US" sz="2700" b="0" u="none" dirty="0">
                <a:solidFill>
                  <a:schemeClr val="tx1"/>
                </a:solidFill>
                <a:latin typeface="+mn-lt"/>
              </a:rPr>
              <a:t>CNAs’ processes for producing and providing procurement list addition packages</a:t>
            </a:r>
          </a:p>
          <a:p>
            <a:endParaRPr lang="en-US" sz="2400" b="0" u="none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8B771D-E78B-4A25-AE9B-2DC44483316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27699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OIG</a:t>
            </a:r>
          </a:p>
        </p:txBody>
      </p:sp>
    </p:spTree>
    <p:extLst>
      <p:ext uri="{BB962C8B-B14F-4D97-AF65-F5344CB8AC3E}">
        <p14:creationId xmlns:p14="http://schemas.microsoft.com/office/powerpoint/2010/main" val="1759550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FDCF6-B169-429F-AFA4-9C3D0258C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340541"/>
            <a:ext cx="8570975" cy="1231106"/>
          </a:xfrm>
        </p:spPr>
        <p:txBody>
          <a:bodyPr/>
          <a:lstStyle/>
          <a:p>
            <a:pPr algn="ctr"/>
            <a:r>
              <a:rPr lang="en-US" sz="2400" dirty="0"/>
              <a:t>Audit of the Procurement List Addition </a:t>
            </a:r>
            <a:br>
              <a:rPr lang="en-US" sz="2400" dirty="0"/>
            </a:br>
            <a:r>
              <a:rPr lang="en-US" sz="2400" dirty="0"/>
              <a:t>Process, Procedures, and Practices</a:t>
            </a:r>
            <a:br>
              <a:rPr lang="en-US" dirty="0"/>
            </a:b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45887-216B-4BE8-BF48-5AE3B81A7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1752600"/>
            <a:ext cx="9982200" cy="4154984"/>
          </a:xfrm>
        </p:spPr>
        <p:txBody>
          <a:bodyPr/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US" sz="2800" b="0" u="none" dirty="0">
                <a:solidFill>
                  <a:schemeClr val="tx1"/>
                </a:solidFill>
                <a:latin typeface="+mn-lt"/>
              </a:rPr>
              <a:t>The Audit will determine whether the Procurement List addition process is transparent, and performed efficiently, effectively, and in compliance with applicable laws, regulations, and policies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en-US" sz="2800" b="0" u="none" dirty="0">
              <a:solidFill>
                <a:schemeClr val="tx1"/>
              </a:solidFill>
              <a:latin typeface="+mn-lt"/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US" sz="2800" b="0" u="none" dirty="0">
                <a:solidFill>
                  <a:schemeClr val="tx1"/>
                </a:solidFill>
                <a:latin typeface="+mn-lt"/>
              </a:rPr>
              <a:t>Assess the effectiveness of the Fair Market Price guidance as well as how effective PLIMS supports the program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en-US" sz="2800" b="0" u="none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b="0" u="none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Audit Report expected completion by </a:t>
            </a:r>
            <a:r>
              <a:rPr lang="en-US" sz="2800" b="0" u="none" dirty="0">
                <a:solidFill>
                  <a:schemeClr val="tx1"/>
                </a:solidFill>
                <a:latin typeface="+mn-lt"/>
              </a:rPr>
              <a:t>second quarter 2021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200" b="0" u="none" dirty="0">
              <a:solidFill>
                <a:schemeClr val="tx1"/>
              </a:solidFill>
              <a:latin typeface="+mn-lt"/>
            </a:endParaRPr>
          </a:p>
          <a:p>
            <a:endParaRPr lang="en-US" sz="2400" b="0" u="none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E35991-9CE3-42E7-85DF-149B1329314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27699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OIG</a:t>
            </a:r>
          </a:p>
        </p:txBody>
      </p:sp>
    </p:spTree>
    <p:extLst>
      <p:ext uri="{BB962C8B-B14F-4D97-AF65-F5344CB8AC3E}">
        <p14:creationId xmlns:p14="http://schemas.microsoft.com/office/powerpoint/2010/main" val="136033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FDCF6-B169-429F-AFA4-9C3D0258C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314" y="381000"/>
            <a:ext cx="8570975" cy="1877437"/>
          </a:xfrm>
        </p:spPr>
        <p:txBody>
          <a:bodyPr/>
          <a:lstStyle/>
          <a:p>
            <a:pPr algn="ctr" fontAlgn="base"/>
            <a:r>
              <a:rPr lang="en-US" sz="2200" dirty="0"/>
              <a:t>Audit of the CNA Selection of NPAs for Project Assignment and Allocation of Orders</a:t>
            </a:r>
            <a:br>
              <a:rPr lang="en-US" sz="2200" dirty="0"/>
            </a:br>
            <a:br>
              <a:rPr lang="en-US" sz="2200" b="0" dirty="0"/>
            </a:br>
            <a:r>
              <a:rPr lang="en-US" sz="2400" dirty="0"/>
              <a:t> </a:t>
            </a:r>
            <a:br>
              <a:rPr lang="en-US" dirty="0"/>
            </a:b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45887-216B-4BE8-BF48-5AE3B81A7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752600"/>
            <a:ext cx="10160289" cy="4308872"/>
          </a:xfrm>
        </p:spPr>
        <p:txBody>
          <a:bodyPr/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US" sz="2800" b="0" u="none" dirty="0">
                <a:solidFill>
                  <a:schemeClr val="tx1"/>
                </a:solidFill>
                <a:latin typeface="+mn-lt"/>
              </a:rPr>
              <a:t>Field work is almost complete, and report is expected in February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en-US" sz="2800" b="0" u="none" dirty="0">
              <a:solidFill>
                <a:schemeClr val="tx1"/>
              </a:solidFill>
              <a:latin typeface="+mn-lt"/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US" sz="2800" b="0" u="none" dirty="0">
                <a:solidFill>
                  <a:schemeClr val="tx1"/>
                </a:solidFill>
                <a:latin typeface="+mn-lt"/>
              </a:rPr>
              <a:t>Assess the extent to which the implementation of the project assignment and allocation process by the CNAs is effective and follows established Commission policies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en-US" sz="2800" b="0" u="none" dirty="0">
              <a:solidFill>
                <a:schemeClr val="tx1"/>
              </a:solidFill>
              <a:latin typeface="+mn-lt"/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US" sz="2800" b="0" u="none" dirty="0">
                <a:solidFill>
                  <a:schemeClr val="tx1"/>
                </a:solidFill>
                <a:latin typeface="+mn-lt"/>
              </a:rPr>
              <a:t>Examine the Commission and CNAs’ policies and procedures as well as best practices for making recommendations to the Commission for NPAs’ project assignments and allocation of orders</a:t>
            </a:r>
            <a:br>
              <a:rPr lang="en-US" sz="2800" dirty="0">
                <a:solidFill>
                  <a:schemeClr val="tx1"/>
                </a:solidFill>
                <a:latin typeface="+mn-lt"/>
              </a:rPr>
            </a:br>
            <a:endParaRPr lang="en-US" sz="2800" b="0" u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C5C59A-D361-460D-80A3-9577AEC0D36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27699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OIG</a:t>
            </a:r>
          </a:p>
        </p:txBody>
      </p:sp>
    </p:spTree>
    <p:extLst>
      <p:ext uri="{BB962C8B-B14F-4D97-AF65-F5344CB8AC3E}">
        <p14:creationId xmlns:p14="http://schemas.microsoft.com/office/powerpoint/2010/main" val="2932645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26195-1A1C-492F-9CBC-F7674EFDC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457200"/>
            <a:ext cx="8570975" cy="430887"/>
          </a:xfrm>
        </p:spPr>
        <p:txBody>
          <a:bodyPr/>
          <a:lstStyle/>
          <a:p>
            <a:pPr algn="ctr"/>
            <a:r>
              <a:rPr lang="en-US" sz="2800" dirty="0"/>
              <a:t>Audit of the AbilityOne Compliance Program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D8559-9A89-45E8-8F8C-F3E3A8EBC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1371600"/>
            <a:ext cx="11201400" cy="457048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b="0" u="none" dirty="0">
                <a:solidFill>
                  <a:schemeClr val="tx1"/>
                </a:solidFill>
                <a:latin typeface="+mn-lt"/>
              </a:rPr>
              <a:t>This audit will determine whether the Compliance Program has been implemented effectively to provide reasonable assurance of NPA and CNA compliance with applicable laws, regulations, and policies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b="0" u="none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b="0" u="none" dirty="0">
                <a:solidFill>
                  <a:schemeClr val="tx1"/>
                </a:solidFill>
                <a:latin typeface="+mn-lt"/>
              </a:rPr>
              <a:t>Review laws, regulations, policies, and procedures applicable to the Compliance Program</a:t>
            </a:r>
          </a:p>
          <a:p>
            <a:endParaRPr lang="en-US" sz="2700" b="0" u="none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b="0" u="none" dirty="0">
                <a:solidFill>
                  <a:schemeClr val="tx1"/>
                </a:solidFill>
                <a:latin typeface="+mn-lt"/>
              </a:rPr>
              <a:t>Conduct interviews with key personnel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b="0" u="none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b="0" u="none" dirty="0">
                <a:solidFill>
                  <a:schemeClr val="tx1"/>
                </a:solidFill>
                <a:latin typeface="+mn-lt"/>
              </a:rPr>
              <a:t>Analyze data, reports, and other supporting documentation related to compliance reviews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D57951-4A8C-4482-B438-758E36375B7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27699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OIG</a:t>
            </a:r>
          </a:p>
        </p:txBody>
      </p:sp>
    </p:spTree>
    <p:extLst>
      <p:ext uri="{BB962C8B-B14F-4D97-AF65-F5344CB8AC3E}">
        <p14:creationId xmlns:p14="http://schemas.microsoft.com/office/powerpoint/2010/main" val="3295403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FDCF6-B169-429F-AFA4-9C3D0258C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28600"/>
            <a:ext cx="8570975" cy="861774"/>
          </a:xfrm>
        </p:spPr>
        <p:txBody>
          <a:bodyPr/>
          <a:lstStyle/>
          <a:p>
            <a:pPr algn="ctr"/>
            <a:r>
              <a:rPr lang="en-US" sz="2800" dirty="0"/>
              <a:t>Semiannual Report to Congress</a:t>
            </a:r>
            <a:br>
              <a:rPr lang="en-US" sz="2800" dirty="0"/>
            </a:br>
            <a:r>
              <a:rPr lang="en-US" sz="2800" dirty="0"/>
              <a:t>April 1, 2020 – September 30, 2020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45887-216B-4BE8-BF48-5AE3B81A7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057400"/>
            <a:ext cx="6400800" cy="3570208"/>
          </a:xfrm>
        </p:spPr>
        <p:txBody>
          <a:bodyPr/>
          <a:lstStyle/>
          <a:p>
            <a:pPr marL="469900" marR="508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0" u="none" kern="1200" spc="-5" dirty="0">
                <a:solidFill>
                  <a:schemeClr val="tx1"/>
                </a:solidFill>
                <a:latin typeface="+mn-lt"/>
              </a:rPr>
              <a:t>Theme </a:t>
            </a:r>
          </a:p>
          <a:p>
            <a:pPr marL="12700" marR="508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0" u="none" kern="1200" spc="-5" dirty="0">
                <a:solidFill>
                  <a:schemeClr val="tx1"/>
                </a:solidFill>
                <a:latin typeface="+mn-lt"/>
              </a:rPr>
              <a:t>	The Future: Tell Your Own Story</a:t>
            </a:r>
          </a:p>
          <a:p>
            <a:pPr marL="12700" marR="508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b="0" u="none" kern="1200" spc="-5" dirty="0">
              <a:solidFill>
                <a:schemeClr val="tx1"/>
              </a:solidFill>
              <a:latin typeface="+mn-lt"/>
            </a:endParaRPr>
          </a:p>
          <a:p>
            <a:pPr marL="469900" marR="508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0" u="none" kern="1200" spc="-5" dirty="0">
                <a:solidFill>
                  <a:schemeClr val="tx1"/>
                </a:solidFill>
                <a:latin typeface="+mn-lt"/>
              </a:rPr>
              <a:t>Previous Themes</a:t>
            </a:r>
          </a:p>
          <a:p>
            <a:pPr marL="469900" marR="5080" lvl="1" algn="l" rtl="0">
              <a:defRPr/>
            </a:pPr>
            <a:r>
              <a:rPr lang="en-US" sz="2400" b="0" u="none" kern="1200" spc="-5" dirty="0">
                <a:solidFill>
                  <a:schemeClr val="tx1"/>
                </a:solidFill>
              </a:rPr>
              <a:t>	- Invested in Success</a:t>
            </a:r>
          </a:p>
          <a:p>
            <a:pPr marL="469900" marR="508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kern="1200" spc="-5" dirty="0">
                <a:solidFill>
                  <a:schemeClr val="tx1"/>
                </a:solidFill>
                <a:cs typeface="Arial"/>
              </a:rPr>
              <a:t>	- Steps to Start-Up</a:t>
            </a:r>
          </a:p>
          <a:p>
            <a:pPr marL="469900" marR="508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kern="1200" spc="-5" dirty="0">
                <a:solidFill>
                  <a:schemeClr val="tx1"/>
                </a:solidFill>
                <a:cs typeface="Arial"/>
              </a:rPr>
              <a:t>	- Sustainability and Innovation</a:t>
            </a:r>
          </a:p>
          <a:p>
            <a:pPr marL="469900" marR="508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kern="1200" spc="-5" dirty="0">
                <a:solidFill>
                  <a:schemeClr val="tx1"/>
                </a:solidFill>
                <a:cs typeface="Arial"/>
              </a:rPr>
              <a:t>	- Hitting our Stride</a:t>
            </a:r>
            <a:endParaRPr lang="en-US" sz="2400" kern="1200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u="none" dirty="0">
              <a:latin typeface="+mn-lt"/>
            </a:endParaRPr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7F4C25CB-AE00-4270-8DFF-74BC12487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219200"/>
            <a:ext cx="3924412" cy="50292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1D6BB6-2879-497A-A482-1F2DBAD222A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27699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OIG</a:t>
            </a:r>
          </a:p>
        </p:txBody>
      </p:sp>
    </p:spTree>
    <p:extLst>
      <p:ext uri="{BB962C8B-B14F-4D97-AF65-F5344CB8AC3E}">
        <p14:creationId xmlns:p14="http://schemas.microsoft.com/office/powerpoint/2010/main" val="3474179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FDCF6-B169-429F-AFA4-9C3D0258C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304800"/>
            <a:ext cx="8570975" cy="861774"/>
          </a:xfrm>
        </p:spPr>
        <p:txBody>
          <a:bodyPr/>
          <a:lstStyle/>
          <a:p>
            <a:pPr algn="ctr"/>
            <a:r>
              <a:rPr lang="en-US" sz="2800" dirty="0"/>
              <a:t>OIG Program</a:t>
            </a:r>
            <a:r>
              <a:rPr lang="en-US" sz="2800" spc="-10" dirty="0"/>
              <a:t> </a:t>
            </a:r>
            <a:r>
              <a:rPr lang="en-US" sz="2800" dirty="0"/>
              <a:t>Visits</a:t>
            </a:r>
            <a:r>
              <a:rPr lang="en-US" sz="2800" spc="5" dirty="0"/>
              <a:t> </a:t>
            </a:r>
            <a:r>
              <a:rPr lang="en-US" sz="2800" dirty="0"/>
              <a:t>to Un</a:t>
            </a:r>
            <a:r>
              <a:rPr lang="en-US" sz="2800" spc="10" dirty="0"/>
              <a:t>d</a:t>
            </a:r>
            <a:r>
              <a:rPr lang="en-US" sz="2800" dirty="0"/>
              <a:t>erstand</a:t>
            </a:r>
            <a:r>
              <a:rPr lang="en-US" sz="2800" spc="-40" dirty="0"/>
              <a:t> </a:t>
            </a:r>
            <a:r>
              <a:rPr lang="en-US" sz="2800" dirty="0"/>
              <a:t>the B</a:t>
            </a:r>
            <a:r>
              <a:rPr lang="en-US" sz="2800" spc="5" dirty="0"/>
              <a:t>u</a:t>
            </a:r>
            <a:r>
              <a:rPr lang="en-US" sz="2800" dirty="0"/>
              <a:t>sin</a:t>
            </a:r>
            <a:r>
              <a:rPr lang="en-US" sz="2800" spc="5" dirty="0"/>
              <a:t>e</a:t>
            </a:r>
            <a:r>
              <a:rPr lang="en-US" sz="2800" dirty="0"/>
              <a:t>ss</a:t>
            </a:r>
            <a:r>
              <a:rPr lang="en-US" sz="2800" spc="-25" dirty="0"/>
              <a:t> </a:t>
            </a:r>
            <a:r>
              <a:rPr lang="en-US" sz="2800" dirty="0"/>
              <a:t>of</a:t>
            </a:r>
            <a:r>
              <a:rPr lang="en-US" sz="2800" spc="5" dirty="0"/>
              <a:t> </a:t>
            </a:r>
            <a:r>
              <a:rPr lang="en-US" sz="2800" dirty="0" err="1"/>
              <a:t>A</a:t>
            </a:r>
            <a:r>
              <a:rPr lang="en-US" sz="2800" spc="5" dirty="0" err="1"/>
              <a:t>b</a:t>
            </a:r>
            <a:r>
              <a:rPr lang="en-US" sz="2800" dirty="0" err="1"/>
              <a:t>i</a:t>
            </a:r>
            <a:r>
              <a:rPr lang="en-US" sz="2800" spc="-10" dirty="0" err="1"/>
              <a:t>l</a:t>
            </a:r>
            <a:r>
              <a:rPr lang="en-US" sz="2800" dirty="0" err="1"/>
              <a:t>it</a:t>
            </a:r>
            <a:r>
              <a:rPr lang="en-US" sz="2800" spc="-30" dirty="0" err="1"/>
              <a:t>y</a:t>
            </a:r>
            <a:r>
              <a:rPr lang="en-US" sz="2800" dirty="0" err="1"/>
              <a:t>One</a:t>
            </a:r>
            <a:endParaRPr lang="en-US" sz="2800" dirty="0">
              <a:latin typeface="+mn-lt"/>
            </a:endParaRP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CA55005-26A7-47BC-A7FF-9DA8381D0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95" y="1676400"/>
            <a:ext cx="10796610" cy="4191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8A403F-E0D3-4098-92A7-58AD721A060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27699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OIG</a:t>
            </a:r>
          </a:p>
        </p:txBody>
      </p:sp>
    </p:spTree>
    <p:extLst>
      <p:ext uri="{BB962C8B-B14F-4D97-AF65-F5344CB8AC3E}">
        <p14:creationId xmlns:p14="http://schemas.microsoft.com/office/powerpoint/2010/main" val="3084002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FDCF6-B169-429F-AFA4-9C3D0258C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199" y="457200"/>
            <a:ext cx="8570975" cy="553998"/>
          </a:xfrm>
        </p:spPr>
        <p:txBody>
          <a:bodyPr/>
          <a:lstStyle/>
          <a:p>
            <a:pPr algn="ctr"/>
            <a:r>
              <a:rPr lang="en-US" dirty="0"/>
              <a:t>Preparations for NPA Virtual Visit</a:t>
            </a:r>
            <a:endParaRPr lang="en-US" dirty="0">
              <a:latin typeface="+mn-lt"/>
            </a:endParaRPr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06B6EA47-62F1-4D6B-9B0A-B25A728500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/>
          <a:stretch/>
        </p:blipFill>
        <p:spPr>
          <a:xfrm>
            <a:off x="6647687" y="1828800"/>
            <a:ext cx="5257799" cy="35113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0B54A3F-BD80-4A19-9599-9F5B137FC3E6}"/>
              </a:ext>
            </a:extLst>
          </p:cNvPr>
          <p:cNvSpPr/>
          <p:nvPr/>
        </p:nvSpPr>
        <p:spPr>
          <a:xfrm>
            <a:off x="275628" y="1219200"/>
            <a:ext cx="6096000" cy="50475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Select and test virtual platform for visit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Develop a visit agenda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Prepare and provide read-ahead content by both sides to NPAs and OIG, including high-impact OIG work 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Interactive discussions with leadership, Board of Directors, and program participants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Active video tour of the facilities</a:t>
            </a:r>
          </a:p>
          <a:p>
            <a:endParaRPr lang="en-US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Post-visit meeting and follow-up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2B729-2154-4313-859B-EB1F4F6C743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27699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OIG</a:t>
            </a:r>
          </a:p>
        </p:txBody>
      </p:sp>
    </p:spTree>
    <p:extLst>
      <p:ext uri="{BB962C8B-B14F-4D97-AF65-F5344CB8AC3E}">
        <p14:creationId xmlns:p14="http://schemas.microsoft.com/office/powerpoint/2010/main" val="442513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3C11A00-A2A3-417C-B33D-DC753ED7C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964" r="3964" b="3964"/>
          <a:stretch>
            <a:fillRect/>
          </a:stretch>
        </p:blipFill>
        <p:spPr>
          <a:xfrm>
            <a:off x="0" y="1"/>
            <a:ext cx="12192000" cy="6857998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DFDCF6-B169-429F-AFA4-9C3D0258C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437" y="991262"/>
            <a:ext cx="6955124" cy="1066802"/>
          </a:xfrm>
        </p:spPr>
        <p:txBody>
          <a:bodyPr vert="horz" lIns="91440" tIns="45720" rIns="91440" bIns="45720" rtlCol="0">
            <a:normAutofit/>
          </a:bodyPr>
          <a:lstStyle/>
          <a:p>
            <a:pPr algn="ctr" rtl="0">
              <a:spcBef>
                <a:spcPct val="0"/>
              </a:spcBef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Q&amp;A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45887-216B-4BE8-BF48-5AE3B81A7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9917" y="3049325"/>
            <a:ext cx="5992163" cy="9130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>
              <a:spcBef>
                <a:spcPts val="1000"/>
              </a:spcBef>
            </a:pPr>
            <a:r>
              <a:rPr lang="en-US" sz="3600" u="none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Thank you from the OIG team!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324DC1-C140-42BC-9E90-75A0715B8A2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OIG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53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FDCF6-B169-429F-AFA4-9C3D0258C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381000"/>
            <a:ext cx="8570975" cy="553998"/>
          </a:xfrm>
        </p:spPr>
        <p:txBody>
          <a:bodyPr/>
          <a:lstStyle/>
          <a:p>
            <a:pPr algn="ctr"/>
            <a:r>
              <a:rPr lang="en-US" dirty="0"/>
              <a:t>Agenda - Roadmap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45887-216B-4BE8-BF48-5AE3B81A7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599" y="2133600"/>
            <a:ext cx="10210800" cy="338554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OIG 2020 Year End Review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 Management Challenges Report - Issued November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Phases of Oversight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Audits - Program/CNAs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0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Procurement List Addition Process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200" b="0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0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CNA Selection of Nonprofit Agencies for Project Assignment and Allocation of Orders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Audit of the U.S. AbilityOne Compliance Program </a:t>
            </a:r>
            <a:endParaRPr lang="en-US" sz="2200" b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Semiannual Report to Congress – Issued November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NPA Virtual Visits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367742-2DAF-4824-A38C-D456190E565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27699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OIG</a:t>
            </a:r>
          </a:p>
        </p:txBody>
      </p:sp>
    </p:spTree>
    <p:extLst>
      <p:ext uri="{BB962C8B-B14F-4D97-AF65-F5344CB8AC3E}">
        <p14:creationId xmlns:p14="http://schemas.microsoft.com/office/powerpoint/2010/main" val="3293357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02B1C-F4AF-4610-BD86-0D44184EA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512" y="336406"/>
            <a:ext cx="8570975" cy="553998"/>
          </a:xfrm>
        </p:spPr>
        <p:txBody>
          <a:bodyPr/>
          <a:lstStyle/>
          <a:p>
            <a:pPr algn="ctr"/>
            <a:r>
              <a:rPr lang="en-US" dirty="0"/>
              <a:t>OIG Overview of 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87CD0-34DC-4D4D-9B47-4190955393A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27699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OIG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E06119-9057-423D-B104-9411211F9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61882"/>
            <a:ext cx="11571275" cy="48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36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BD0FB-4565-4EB1-8A0C-470881921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512" y="336406"/>
            <a:ext cx="8570975" cy="553998"/>
          </a:xfrm>
        </p:spPr>
        <p:txBody>
          <a:bodyPr/>
          <a:lstStyle/>
          <a:p>
            <a:pPr algn="ctr"/>
            <a:r>
              <a:rPr lang="en-US"/>
              <a:t>OIG Overview of 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C33C8B-380A-4D64-BA0F-29CCB25D7A9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27699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OIG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CC91E-83C5-4AF0-9AA1-0A8F2B1BD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19200"/>
            <a:ext cx="10439400" cy="501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30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9AB6A-03DA-4CB7-AF81-518B7D29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512" y="336406"/>
            <a:ext cx="8570975" cy="553998"/>
          </a:xfrm>
        </p:spPr>
        <p:txBody>
          <a:bodyPr/>
          <a:lstStyle/>
          <a:p>
            <a:pPr algn="ctr"/>
            <a:r>
              <a:rPr lang="en-US" dirty="0"/>
              <a:t>OIG Overview of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3570EB-4EAA-4286-AF3A-49C7C979D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62200"/>
            <a:ext cx="10938394" cy="304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2407AB3-E102-48E7-B2B3-9ECC71BFBDF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27699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OIG</a:t>
            </a:r>
          </a:p>
        </p:txBody>
      </p:sp>
    </p:spTree>
    <p:extLst>
      <p:ext uri="{BB962C8B-B14F-4D97-AF65-F5344CB8AC3E}">
        <p14:creationId xmlns:p14="http://schemas.microsoft.com/office/powerpoint/2010/main" val="4002817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242C873-0868-455E-9329-0E919623A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457200"/>
            <a:ext cx="8570975" cy="492443"/>
          </a:xfrm>
        </p:spPr>
        <p:txBody>
          <a:bodyPr/>
          <a:lstStyle/>
          <a:p>
            <a:pPr algn="ctr"/>
            <a:r>
              <a:rPr lang="en-US" sz="3200" dirty="0"/>
              <a:t>Top Management Challenges Report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50DA97-AFA7-421E-B169-562B920703FF}"/>
              </a:ext>
            </a:extLst>
          </p:cNvPr>
          <p:cNvSpPr txBox="1"/>
          <p:nvPr/>
        </p:nvSpPr>
        <p:spPr>
          <a:xfrm>
            <a:off x="1123187" y="2586722"/>
            <a:ext cx="10744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Challenge 1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The Commission is challenged with allocation of roles, resources,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and responsibilities among the Commission Senior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Challenge 2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Successful implementation of the Section 898 Panel recommendations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6E60C4-F107-4E61-A94D-1508D7A23A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27699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OIG</a:t>
            </a:r>
          </a:p>
        </p:txBody>
      </p:sp>
    </p:spTree>
    <p:extLst>
      <p:ext uri="{BB962C8B-B14F-4D97-AF65-F5344CB8AC3E}">
        <p14:creationId xmlns:p14="http://schemas.microsoft.com/office/powerpoint/2010/main" val="799516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242C873-0868-455E-9329-0E919623A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457200"/>
            <a:ext cx="8570975" cy="492443"/>
          </a:xfrm>
        </p:spPr>
        <p:txBody>
          <a:bodyPr/>
          <a:lstStyle/>
          <a:p>
            <a:pPr algn="ctr"/>
            <a:r>
              <a:rPr lang="en-US" sz="3200" dirty="0"/>
              <a:t>Top Management Challenges Report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50DA97-AFA7-421E-B169-562B920703FF}"/>
              </a:ext>
            </a:extLst>
          </p:cNvPr>
          <p:cNvSpPr txBox="1"/>
          <p:nvPr/>
        </p:nvSpPr>
        <p:spPr>
          <a:xfrm>
            <a:off x="533400" y="2133600"/>
            <a:ext cx="10820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Challenge 3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Addressing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Antideficiency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 Violations and Strengthening Financial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Challenge 4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Higher Level of Transparency Needed to Enhance Confidence in the Program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Challenge 5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Erosion of Statutory Program Authority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0F3A99-FCC4-4AC2-9B69-BA886DF8CEC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27699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OIG</a:t>
            </a:r>
          </a:p>
        </p:txBody>
      </p:sp>
    </p:spTree>
    <p:extLst>
      <p:ext uri="{BB962C8B-B14F-4D97-AF65-F5344CB8AC3E}">
        <p14:creationId xmlns:p14="http://schemas.microsoft.com/office/powerpoint/2010/main" val="2032449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242C873-0868-455E-9329-0E919623A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457200"/>
            <a:ext cx="8570975" cy="492443"/>
          </a:xfrm>
        </p:spPr>
        <p:txBody>
          <a:bodyPr/>
          <a:lstStyle/>
          <a:p>
            <a:pPr algn="ctr"/>
            <a:r>
              <a:rPr lang="en-US" sz="3200" dirty="0"/>
              <a:t>Top Management Challenges Report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50DA97-AFA7-421E-B169-562B920703FF}"/>
              </a:ext>
            </a:extLst>
          </p:cNvPr>
          <p:cNvSpPr txBox="1"/>
          <p:nvPr/>
        </p:nvSpPr>
        <p:spPr>
          <a:xfrm>
            <a:off x="2133600" y="2133600"/>
            <a:ext cx="89916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Challenge 6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Implementation of Cooperative Agreements with CNAs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Challenge 7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Establishing an Enterprise-wide Risk Management Framework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Challenge 8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Enhancement of Program Compliance: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Essential and basic areas of program compliance are lacking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93178C-9249-4079-91F8-AFD67FA42F1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27699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OIG</a:t>
            </a:r>
          </a:p>
        </p:txBody>
      </p:sp>
    </p:spTree>
    <p:extLst>
      <p:ext uri="{BB962C8B-B14F-4D97-AF65-F5344CB8AC3E}">
        <p14:creationId xmlns:p14="http://schemas.microsoft.com/office/powerpoint/2010/main" val="2287122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A9510-5104-4B1C-BB4C-AB42A0AA8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457200"/>
            <a:ext cx="8570975" cy="492443"/>
          </a:xfrm>
        </p:spPr>
        <p:txBody>
          <a:bodyPr/>
          <a:lstStyle/>
          <a:p>
            <a:pPr algn="ctr"/>
            <a:r>
              <a:rPr lang="en-US" sz="3200" dirty="0"/>
              <a:t> Phases of Oversight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59BE4-D297-4F0D-9E11-99E9A1653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8800" y="1851530"/>
            <a:ext cx="9432072" cy="3693319"/>
          </a:xfrm>
        </p:spPr>
        <p:txBody>
          <a:bodyPr/>
          <a:lstStyle/>
          <a:p>
            <a:pPr algn="l"/>
            <a:endParaRPr lang="en-US" sz="4000" dirty="0">
              <a:latin typeface="+mn-lt"/>
            </a:endParaRPr>
          </a:p>
          <a:p>
            <a:pPr algn="l"/>
            <a:r>
              <a:rPr lang="en-US" sz="4000" dirty="0">
                <a:latin typeface="+mn-lt"/>
              </a:rPr>
              <a:t>Phase I </a:t>
            </a:r>
          </a:p>
          <a:p>
            <a:pPr algn="l"/>
            <a:endParaRPr lang="en-US" sz="4000" dirty="0">
              <a:latin typeface="+mn-lt"/>
            </a:endParaRPr>
          </a:p>
          <a:p>
            <a:pPr algn="l"/>
            <a:r>
              <a:rPr lang="en-US" sz="4000" dirty="0">
                <a:latin typeface="+mn-lt"/>
              </a:rPr>
              <a:t>Phase II </a:t>
            </a:r>
          </a:p>
          <a:p>
            <a:pPr algn="l"/>
            <a:endParaRPr lang="en-US" sz="4000" dirty="0">
              <a:latin typeface="+mn-lt"/>
            </a:endParaRPr>
          </a:p>
          <a:p>
            <a:pPr algn="l"/>
            <a:r>
              <a:rPr lang="en-US" sz="4000" dirty="0">
                <a:latin typeface="+mn-lt"/>
              </a:rPr>
              <a:t>Phase III</a:t>
            </a:r>
            <a:endParaRPr lang="en-US" sz="4000" b="0" u="none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AB9161-C04A-4C36-8FAF-D982F663C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620928"/>
            <a:ext cx="6781801" cy="4114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43103-339E-4ED1-B7B8-A2917586C5F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27699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OIG</a:t>
            </a:r>
          </a:p>
        </p:txBody>
      </p:sp>
    </p:spTree>
    <p:extLst>
      <p:ext uri="{BB962C8B-B14F-4D97-AF65-F5344CB8AC3E}">
        <p14:creationId xmlns:p14="http://schemas.microsoft.com/office/powerpoint/2010/main" val="432285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2576</TotalTime>
  <Words>660</Words>
  <Application>Microsoft Office PowerPoint</Application>
  <PresentationFormat>Widescreen</PresentationFormat>
  <Paragraphs>121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Agenda - Roadmap</vt:lpstr>
      <vt:lpstr>OIG Overview of 2020</vt:lpstr>
      <vt:lpstr>OIG Overview of 2020</vt:lpstr>
      <vt:lpstr>OIG Overview of 2020</vt:lpstr>
      <vt:lpstr>Top Management Challenges Report</vt:lpstr>
      <vt:lpstr>Top Management Challenges Report</vt:lpstr>
      <vt:lpstr>Top Management Challenges Report</vt:lpstr>
      <vt:lpstr> Phases of Oversight </vt:lpstr>
      <vt:lpstr>Audit of the Procurement List Addition  Process, Procedures, and Practices  </vt:lpstr>
      <vt:lpstr>Audit of the Procurement List Addition  Process, Procedures, and Practices  </vt:lpstr>
      <vt:lpstr>Audit of the CNA Selection of NPAs for Project Assignment and Allocation of Orders     </vt:lpstr>
      <vt:lpstr>Audit of the AbilityOne Compliance Program </vt:lpstr>
      <vt:lpstr>Semiannual Report to Congress April 1, 2020 – September 30, 2020</vt:lpstr>
      <vt:lpstr>OIG Program Visits to Understand the Business of AbilityOne</vt:lpstr>
      <vt:lpstr>Preparations for NPA Virtual Visit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Karson Salaz - Intern</dc:creator>
  <cp:lastModifiedBy>Jessica Johnson</cp:lastModifiedBy>
  <cp:revision>103</cp:revision>
  <dcterms:created xsi:type="dcterms:W3CDTF">2020-11-23T21:10:44Z</dcterms:created>
  <dcterms:modified xsi:type="dcterms:W3CDTF">2022-03-15T20:21:32Z</dcterms:modified>
</cp:coreProperties>
</file>