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3" r:id="rId2"/>
    <p:sldId id="311" r:id="rId3"/>
    <p:sldId id="316" r:id="rId4"/>
    <p:sldId id="330" r:id="rId5"/>
    <p:sldId id="341" r:id="rId6"/>
    <p:sldId id="332" r:id="rId7"/>
    <p:sldId id="317" r:id="rId8"/>
    <p:sldId id="342" r:id="rId9"/>
    <p:sldId id="328" r:id="rId10"/>
    <p:sldId id="310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88000" autoAdjust="0"/>
  </p:normalViewPr>
  <p:slideViewPr>
    <p:cSldViewPr>
      <p:cViewPr varScale="1">
        <p:scale>
          <a:sx n="59" d="100"/>
          <a:sy n="59" d="100"/>
        </p:scale>
        <p:origin x="1076" y="4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3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52BBE7-FFFC-4401-B35F-884F747741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8D3848-A1F4-454A-9152-DC73D35F60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09BBB-71F6-4B2C-AF17-8D954FF8C098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CC450-9114-40D7-B0F1-A86A50060F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D959E-81E7-4000-898D-32501847A1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B7E17-90B3-4987-B921-9B07FB645C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3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9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7840" cy="4669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BAFDA-21A6-4B0D-A637-F91CF66F8129}" type="datetimeFigureOut">
              <a:rPr lang="en-US" smtClean="0"/>
              <a:t>6/30/2021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429"/>
            <a:ext cx="3037840" cy="466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29429"/>
            <a:ext cx="3037840" cy="4669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312F8-205C-47A4-9331-F740A1E3B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5592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147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7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OIG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92A22-2232-4F9B-8FF6-C9F579C7659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 u="sng">
                <a:solidFill>
                  <a:srgbClr val="1731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OIG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E9188-93DA-4091-A5E6-FD65CFA9DD9A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OIG</a:t>
            </a:r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2B6DB-E568-435B-BCCB-E5A7063196E4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OIG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A2333-328C-45D7-850C-4FAA21890CD2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OIG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F8F3E-9F1F-4FBD-99E2-8443A04B5A03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10512" y="336406"/>
            <a:ext cx="8570975" cy="765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0197" y="1557417"/>
            <a:ext cx="9531604" cy="4243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rgbClr val="1731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OIG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70054-1461-40BD-8248-E028EB4A20C8}" type="datetime1">
              <a:rPr lang="en-US" smtClean="0"/>
              <a:t>6/30/2021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34697" y="6560226"/>
            <a:ext cx="191770" cy="231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657600" y="3429000"/>
            <a:ext cx="5029200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om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 K.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hrich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Inspe</a:t>
            </a:r>
            <a:r>
              <a:rPr kumimoji="0" sz="2800" b="1" i="0" u="none" strike="noStrike" kern="1200" cap="none" spc="-1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tor General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1F497D"/>
                </a:solidFill>
                <a:latin typeface="Arial"/>
                <a:cs typeface="Arial"/>
              </a:rPr>
              <a:t>U.S. </a:t>
            </a:r>
            <a:r>
              <a:rPr lang="en-US" sz="2800" dirty="0" err="1">
                <a:solidFill>
                  <a:srgbClr val="1F497D"/>
                </a:solidFill>
                <a:latin typeface="Arial"/>
                <a:cs typeface="Arial"/>
              </a:rPr>
              <a:t>AbilityOne</a:t>
            </a:r>
            <a:r>
              <a:rPr lang="en-US" sz="2800" dirty="0">
                <a:solidFill>
                  <a:srgbClr val="1F497D"/>
                </a:solidFill>
                <a:latin typeface="Arial"/>
                <a:cs typeface="Arial"/>
              </a:rPr>
              <a:t> Commission</a:t>
            </a:r>
            <a:endParaRPr kumimoji="0" sz="280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2600" y="5334000"/>
            <a:ext cx="83058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5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1" i="0" u="none" strike="noStrike" kern="1200" cap="none" spc="-5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Virtual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-5" dirty="0">
                <a:solidFill>
                  <a:srgbClr val="1F497D"/>
                </a:solidFill>
                <a:latin typeface="Arial"/>
                <a:cs typeface="Arial"/>
              </a:rPr>
              <a:t>July 8,</a:t>
            </a:r>
            <a:r>
              <a:rPr kumimoji="0" lang="en-US" b="1" i="0" u="none" strike="noStrike" kern="1200" cap="none" spc="1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b="1" i="0" u="none" strike="noStrike" kern="1200" cap="none" spc="-5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2021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13A9AF-FDD9-4E9E-9875-D0C4C0B1CC8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2B2D7EC6-E53F-41B2-B043-10AB63CCAF2A}"/>
              </a:ext>
            </a:extLst>
          </p:cNvPr>
          <p:cNvSpPr txBox="1"/>
          <p:nvPr/>
        </p:nvSpPr>
        <p:spPr>
          <a:xfrm>
            <a:off x="762000" y="1479546"/>
            <a:ext cx="10266363" cy="1085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lvl="0" algn="ctr">
              <a:lnSpc>
                <a:spcPts val="4760"/>
              </a:lnSpc>
              <a:defRPr/>
            </a:pPr>
            <a:endParaRPr lang="en-US" sz="3600" b="1" kern="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12700" algn="ctr">
              <a:lnSpc>
                <a:spcPts val="4760"/>
              </a:lnSpc>
              <a:defRPr/>
            </a:pPr>
            <a:r>
              <a:rPr lang="en-US" sz="3600" b="1" spc="-5" dirty="0">
                <a:solidFill>
                  <a:srgbClr val="1F497D"/>
                </a:solidFill>
                <a:latin typeface="Arial"/>
                <a:cs typeface="Arial"/>
              </a:rPr>
              <a:t>U.S. Abil</a:t>
            </a:r>
            <a:r>
              <a:rPr lang="en-US" sz="3600" b="1" dirty="0">
                <a:solidFill>
                  <a:srgbClr val="1F497D"/>
                </a:solidFill>
                <a:latin typeface="Arial"/>
                <a:cs typeface="Arial"/>
              </a:rPr>
              <a:t>i</a:t>
            </a:r>
            <a:r>
              <a:rPr lang="en-US" sz="3600" b="1" spc="-5" dirty="0">
                <a:solidFill>
                  <a:srgbClr val="1F497D"/>
                </a:solidFill>
                <a:latin typeface="Arial"/>
                <a:cs typeface="Arial"/>
              </a:rPr>
              <a:t>tyOne Commission Meeting</a:t>
            </a:r>
            <a:endParaRPr lang="en-US" sz="3600" dirty="0">
              <a:solidFill>
                <a:srgbClr val="1F497D"/>
              </a:solidFill>
              <a:latin typeface="Arial"/>
              <a:cs typeface="Arial"/>
            </a:endParaRPr>
          </a:p>
          <a:p>
            <a:pPr marL="12700" lvl="0" algn="ctr">
              <a:lnSpc>
                <a:spcPts val="4760"/>
              </a:lnSpc>
              <a:defRPr/>
            </a:pPr>
            <a:endParaRPr lang="en-US" sz="3600" dirty="0">
              <a:solidFill>
                <a:srgbClr val="1F497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103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DFDCF6-B169-429F-AFA4-9C3D0258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 vert="horz" lIns="91440" tIns="45720" rIns="91440" bIns="45720" rtlCol="0">
            <a:normAutofit/>
          </a:bodyPr>
          <a:lstStyle/>
          <a:p>
            <a:pPr algn="ctr" rtl="0">
              <a:spcBef>
                <a:spcPct val="0"/>
              </a:spcBef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Q&amp;A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45887-216B-4BE8-BF48-5AE3B81A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99917" y="3049325"/>
            <a:ext cx="5992163" cy="9130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>
              <a:spcBef>
                <a:spcPts val="1000"/>
              </a:spcBef>
            </a:pPr>
            <a:r>
              <a:rPr lang="en-US" sz="3600" u="none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Thank you from the OIG team!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24DC1-C140-42BC-9E90-75A0715B8A2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2935753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DCF6-B169-429F-AFA4-9C3D0258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81000"/>
            <a:ext cx="8570975" cy="553998"/>
          </a:xfrm>
        </p:spPr>
        <p:txBody>
          <a:bodyPr/>
          <a:lstStyle/>
          <a:p>
            <a:pPr algn="ctr"/>
            <a:r>
              <a:rPr lang="en-US" dirty="0"/>
              <a:t>Roadmap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45887-216B-4BE8-BF48-5AE3B81A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515070"/>
            <a:ext cx="10858499" cy="5139869"/>
          </a:xfrm>
        </p:spPr>
        <p:txBody>
          <a:bodyPr/>
          <a:lstStyle/>
          <a:p>
            <a:pPr marL="979805" indent="-282575">
              <a:lnSpc>
                <a:spcPct val="100000"/>
              </a:lnSpc>
              <a:buFont typeface="Arial"/>
              <a:buChar char="•"/>
              <a:tabLst>
                <a:tab pos="980440" algn="l"/>
              </a:tabLst>
            </a:pPr>
            <a:r>
              <a:rPr lang="en-US" sz="28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Semiannua</a:t>
            </a:r>
            <a:r>
              <a:rPr lang="en-US" sz="2800" b="0" u="none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0" u="none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</a:t>
            </a:r>
            <a:r>
              <a:rPr lang="en-US" sz="2800" b="0" u="none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0" u="none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0" u="none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Congress</a:t>
            </a:r>
          </a:p>
          <a:p>
            <a:pPr marL="684530">
              <a:lnSpc>
                <a:spcPct val="100000"/>
              </a:lnSpc>
              <a:spcBef>
                <a:spcPts val="11"/>
              </a:spcBef>
              <a:buFont typeface="Arial"/>
              <a:buChar char="•"/>
            </a:pPr>
            <a:endParaRPr lang="en-US" sz="1800" b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9805" indent="-282575">
              <a:lnSpc>
                <a:spcPct val="100000"/>
              </a:lnSpc>
              <a:buFont typeface="Arial"/>
              <a:buChar char="•"/>
              <a:tabLst>
                <a:tab pos="980440" algn="l"/>
              </a:tabLst>
            </a:pPr>
            <a:r>
              <a:rPr lang="en-US" sz="2800" b="0" u="none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In-Person </a:t>
            </a:r>
            <a:r>
              <a:rPr lang="en-US" sz="2800" b="0" u="none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NPA</a:t>
            </a:r>
            <a:r>
              <a:rPr lang="en-US" sz="2800" b="0" u="none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Visits- Pride Industries and NBI</a:t>
            </a:r>
          </a:p>
          <a:p>
            <a:pPr marL="979805" indent="-282575">
              <a:lnSpc>
                <a:spcPct val="100000"/>
              </a:lnSpc>
              <a:buFont typeface="Arial"/>
              <a:buChar char="•"/>
              <a:tabLst>
                <a:tab pos="980440" algn="l"/>
              </a:tabLst>
            </a:pPr>
            <a:endParaRPr lang="en-US" sz="1800" b="0" u="none" spc="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9805" indent="-282575">
              <a:lnSpc>
                <a:spcPct val="100000"/>
              </a:lnSpc>
              <a:buFont typeface="Arial"/>
              <a:buChar char="•"/>
              <a:tabLst>
                <a:tab pos="980440" algn="l"/>
              </a:tabLst>
            </a:pPr>
            <a:r>
              <a:rPr lang="en-US" sz="2800" b="0" u="none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Two-Year Audit Plan Issued </a:t>
            </a:r>
          </a:p>
          <a:p>
            <a:pPr marL="684530">
              <a:lnSpc>
                <a:spcPct val="100000"/>
              </a:lnSpc>
              <a:spcBef>
                <a:spcPts val="11"/>
              </a:spcBef>
              <a:buFont typeface="Arial"/>
              <a:buChar char="•"/>
            </a:pPr>
            <a:endParaRPr lang="en-US" sz="1800" b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9805" indent="-282575">
              <a:lnSpc>
                <a:spcPct val="100000"/>
              </a:lnSpc>
              <a:buFont typeface="Arial"/>
              <a:buChar char="•"/>
              <a:tabLst>
                <a:tab pos="980440" algn="l"/>
              </a:tabLst>
            </a:pPr>
            <a:r>
              <a:rPr lang="en-US" sz="28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</a:t>
            </a:r>
            <a:r>
              <a:rPr lang="en-US" sz="2800" b="0" u="none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Audit</a:t>
            </a:r>
            <a:r>
              <a:rPr lang="en-US" sz="2800" b="0" u="none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="0" u="none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Program/CNAs:</a:t>
            </a:r>
          </a:p>
          <a:p>
            <a:pPr marL="1734185" lvl="1" indent="-28257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734820" algn="l"/>
              </a:tabLst>
            </a:pPr>
            <a:r>
              <a:rPr lang="en-US" sz="2400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CNA</a:t>
            </a:r>
            <a:r>
              <a:rPr lang="en-US"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NPAs</a:t>
            </a:r>
            <a:r>
              <a:rPr lang="en-US"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Assignment</a:t>
            </a:r>
            <a:r>
              <a:rPr lang="en-US"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Allocation</a:t>
            </a:r>
            <a:r>
              <a:rPr lang="en-US"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4185" lvl="1" indent="-28257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734820" algn="l"/>
              </a:tabLst>
            </a:pP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Procurement</a:t>
            </a:r>
            <a:r>
              <a:rPr lang="en-US"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Addition</a:t>
            </a:r>
            <a:r>
              <a:rPr lang="en-US"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lang="en-US"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Procedures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4185" lvl="1" indent="-282575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1734820" algn="l"/>
              </a:tabLst>
            </a:pP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</a:t>
            </a:r>
            <a:r>
              <a:rPr lang="en-US"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U.S.</a:t>
            </a:r>
            <a:r>
              <a:rPr lang="en-US" sz="2400" spc="-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AbilityOne</a:t>
            </a:r>
            <a:r>
              <a:rPr lang="en-US" sz="2400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r>
              <a:rPr lang="en-US" sz="2400" spc="-2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4530" lvl="1">
              <a:lnSpc>
                <a:spcPct val="100000"/>
              </a:lnSpc>
              <a:spcBef>
                <a:spcPts val="11"/>
              </a:spcBef>
              <a:buFont typeface="Arial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9805" indent="-282575">
              <a:lnSpc>
                <a:spcPct val="100000"/>
              </a:lnSpc>
              <a:buFont typeface="Arial"/>
              <a:buChar char="•"/>
              <a:tabLst>
                <a:tab pos="980440" algn="l"/>
              </a:tabLst>
            </a:pPr>
            <a:r>
              <a:rPr lang="en-US" sz="2800" b="0" u="none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898</a:t>
            </a:r>
            <a:r>
              <a:rPr lang="en-US" sz="2800" b="0" u="none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 Continuity</a:t>
            </a:r>
            <a:r>
              <a:rPr lang="en-US" sz="2800" b="0" u="none" spc="-1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0" u="none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2021</a:t>
            </a:r>
          </a:p>
          <a:p>
            <a:pPr marL="684530">
              <a:lnSpc>
                <a:spcPct val="100000"/>
              </a:lnSpc>
              <a:spcBef>
                <a:spcPts val="11"/>
              </a:spcBef>
              <a:buFont typeface="Arial"/>
              <a:buChar char="•"/>
            </a:pPr>
            <a:endParaRPr lang="en-US" sz="1800" b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b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67742-2DAF-4824-A38C-D456190E565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329335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DCF6-B169-429F-AFA4-9C3D0258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477178"/>
            <a:ext cx="8570975" cy="892552"/>
          </a:xfrm>
        </p:spPr>
        <p:txBody>
          <a:bodyPr/>
          <a:lstStyle/>
          <a:p>
            <a:pPr algn="ctr"/>
            <a:r>
              <a:rPr lang="en-US" sz="3000" dirty="0"/>
              <a:t>OIG - Semiannual Report to Congress (SAR)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45887-216B-4BE8-BF48-5AE3B81A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2057400"/>
            <a:ext cx="6858000" cy="3693319"/>
          </a:xfrm>
        </p:spPr>
        <p:txBody>
          <a:bodyPr/>
          <a:lstStyle/>
          <a:p>
            <a:pPr marL="12700" marR="508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0" u="none" kern="120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indent="-457200" algn="l" rtl="0">
              <a:buFont typeface="Arial" panose="020B0604020202020204" pitchFamily="34" charset="0"/>
              <a:buChar char="•"/>
              <a:defRPr/>
            </a:pPr>
            <a:r>
              <a:rPr lang="en-US" sz="24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 issued in May 2021 covered </a:t>
            </a:r>
            <a:br>
              <a:rPr lang="en-US" sz="24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1, 2020 – March 31, 2021</a:t>
            </a:r>
          </a:p>
          <a:p>
            <a:pPr marL="12700" marR="5080" algn="l" rtl="0">
              <a:defRPr/>
            </a:pPr>
            <a:r>
              <a:rPr lang="en-US" sz="24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Theme: </a:t>
            </a:r>
            <a:r>
              <a:rPr lang="en-US" sz="240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Pivotal Stage</a:t>
            </a:r>
          </a:p>
          <a:p>
            <a:pPr marL="469900" marR="5080" indent="-457200" algn="l" rtl="0">
              <a:buFont typeface="Arial" panose="020B0604020202020204" pitchFamily="34" charset="0"/>
              <a:buChar char="•"/>
              <a:defRPr/>
            </a:pPr>
            <a:endParaRPr lang="en-US" sz="2400" b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indent="-457200" algn="l" rtl="0">
              <a:buFont typeface="Arial" panose="020B0604020202020204" pitchFamily="34" charset="0"/>
              <a:buChar char="•"/>
              <a:defRPr/>
            </a:pPr>
            <a:r>
              <a:rPr lang="en-US" sz="24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 SAR issued covered </a:t>
            </a:r>
          </a:p>
          <a:p>
            <a:pPr marL="12700" marR="5080" algn="l" rtl="0">
              <a:defRPr/>
            </a:pPr>
            <a:r>
              <a:rPr lang="en-US" sz="24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April 1, 2020 – September 30, 2020</a:t>
            </a:r>
          </a:p>
          <a:p>
            <a:pPr marL="12700" marR="5080" algn="l" rtl="0">
              <a:defRPr/>
            </a:pPr>
            <a:r>
              <a:rPr lang="en-US" sz="2400" b="0" u="none" kern="12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Theme: </a:t>
            </a:r>
            <a:r>
              <a:rPr lang="en-US" sz="2400" u="none" kern="12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Future: Tell Your Own Story</a:t>
            </a:r>
          </a:p>
          <a:p>
            <a:pPr marL="12700" marR="508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b="0" u="none" kern="1200" spc="-5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u="none" dirty="0">
              <a:latin typeface="+mn-lt"/>
            </a:endParaRP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7F4C25CB-AE00-4270-8DFF-74BC12487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219200"/>
            <a:ext cx="3924412" cy="5029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1D6BB6-2879-497A-A482-1F2DBAD222A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3474179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ADEBD-A12D-4950-AB65-723E13237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83534"/>
            <a:ext cx="8570975" cy="553998"/>
          </a:xfrm>
        </p:spPr>
        <p:txBody>
          <a:bodyPr/>
          <a:lstStyle/>
          <a:p>
            <a:pPr algn="ctr"/>
            <a:r>
              <a:rPr lang="en-US"/>
              <a:t>In-Person NPA Visits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B7A9C-5239-4CD9-BF2A-230F2ABD9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34483"/>
            <a:ext cx="7311630" cy="5786199"/>
          </a:xfrm>
        </p:spPr>
        <p:txBody>
          <a:bodyPr/>
          <a:lstStyle/>
          <a:p>
            <a:pPr marL="295275" indent="-282575">
              <a:lnSpc>
                <a:spcPct val="100000"/>
              </a:lnSpc>
              <a:buFont typeface="Arial"/>
              <a:buChar char="•"/>
              <a:tabLst>
                <a:tab pos="295910" algn="l"/>
              </a:tabLst>
            </a:pPr>
            <a:r>
              <a:rPr lang="en-US" b="0" u="none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OIG completed two knowledge visits with SourceAmerica NPAs in Northern California </a:t>
            </a:r>
          </a:p>
          <a:p>
            <a:pPr marL="295275" indent="-282575">
              <a:lnSpc>
                <a:spcPct val="100000"/>
              </a:lnSpc>
              <a:buFont typeface="Arial"/>
              <a:buChar char="•"/>
              <a:tabLst>
                <a:tab pos="295910" algn="l"/>
              </a:tabLst>
            </a:pPr>
            <a:endParaRPr lang="en-US" sz="1100" b="0" u="none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5275" indent="-282575">
              <a:lnSpc>
                <a:spcPct val="100000"/>
              </a:lnSpc>
              <a:buFont typeface="Arial"/>
              <a:buChar char="•"/>
              <a:tabLst>
                <a:tab pos="295910" algn="l"/>
              </a:tabLst>
            </a:pPr>
            <a:r>
              <a:rPr lang="en-US" u="none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Pride Industries</a:t>
            </a:r>
            <a:endParaRPr lang="en-US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2465" lvl="1" indent="-28257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6731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NPA with over 6,000 employees started in 1966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small group of parents wanting their disabled children to have vocational and rehabilitation opportunities</a:t>
            </a:r>
            <a:r>
              <a:rPr lang="en-US" sz="2000" dirty="0">
                <a:solidFill>
                  <a:srgbClr val="4140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2465" lvl="1" indent="-28257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673100" algn="l"/>
              </a:tabLst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oured Travis AFB and met with over a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dozen</a:t>
            </a:r>
            <a:b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participants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learned about three contracts: custodial, landscaping, and food services.</a:t>
            </a:r>
          </a:p>
          <a:p>
            <a:pPr marL="672465" lvl="1" indent="-282575">
              <a:lnSpc>
                <a:spcPct val="100000"/>
              </a:lnSpc>
              <a:buFont typeface="Arial"/>
              <a:buChar char="•"/>
              <a:tabLst>
                <a:tab pos="673100" algn="l"/>
              </a:tabLst>
            </a:pP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7650" indent="-234950">
              <a:lnSpc>
                <a:spcPct val="100000"/>
              </a:lnSpc>
              <a:buFont typeface="Arial"/>
              <a:buChar char="•"/>
              <a:tabLst>
                <a:tab pos="248285" algn="l"/>
              </a:tabLst>
            </a:pPr>
            <a:r>
              <a:rPr lang="en-US" u="none" spc="1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Bay Industries </a:t>
            </a:r>
          </a:p>
          <a:p>
            <a:pPr marL="675640" lvl="1" indent="-285750">
              <a:buFont typeface="Arial" panose="020B0604020202020204" pitchFamily="34" charset="0"/>
              <a:buChar char="•"/>
              <a:tabLst>
                <a:tab pos="673100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Founded in 1968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assist adults with disabilities and provide employment in their communities.</a:t>
            </a:r>
          </a:p>
          <a:p>
            <a:pPr marL="675640" lvl="1" indent="-285750">
              <a:buFont typeface="Arial" panose="020B0604020202020204" pitchFamily="34" charset="0"/>
              <a:buChar char="•"/>
              <a:tabLst>
                <a:tab pos="67310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Demonstrated assistive devices, including automated driving landscaping machinery and flag manufacturing which produces 90,000 American flags a year.</a:t>
            </a:r>
          </a:p>
          <a:p>
            <a:endParaRPr lang="en-US" sz="2600" b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b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C9771-34B8-4FDA-ABE4-4B18BE771E7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OIG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729132-51C9-4EAF-8181-C55D97FFC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435" y="1238071"/>
            <a:ext cx="4125543" cy="245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BBA520-CB6D-4DF3-A51A-EE7A4582F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1894" y="3670012"/>
            <a:ext cx="4219889" cy="25401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195873-6F09-44A7-8C98-777FC325B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2671" y="2729364"/>
            <a:ext cx="2242307" cy="8502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96E8FA-E1C4-4D4C-BA63-75A10B1810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2921" y="5258955"/>
            <a:ext cx="1871321" cy="9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48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50746-22E7-4856-A205-9F9B03CB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512" y="336406"/>
            <a:ext cx="8570975" cy="553998"/>
          </a:xfrm>
        </p:spPr>
        <p:txBody>
          <a:bodyPr/>
          <a:lstStyle/>
          <a:p>
            <a:pPr algn="ctr"/>
            <a:r>
              <a:rPr lang="en-US" dirty="0"/>
              <a:t>Two-Year Audit Plan Issued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7B99B-E90C-4953-AAB6-876B59550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938956"/>
            <a:ext cx="11430000" cy="5029200"/>
          </a:xfrm>
        </p:spPr>
        <p:txBody>
          <a:bodyPr/>
          <a:lstStyle/>
          <a:p>
            <a:endParaRPr lang="en-US" sz="3200" b="0" u="non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0" u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Effort led and completed by our Assistant Inspector General for Auditing.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b="0" u="non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0" u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biennial audit plan issued in June. </a:t>
            </a:r>
            <a:br>
              <a:rPr lang="en-US" sz="3000" b="0" u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000" b="0" u="non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0" u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Maps out audits OIG plans over the next 2 years (2022-2023).</a:t>
            </a:r>
            <a:br>
              <a:rPr lang="en-US" sz="3000" b="0" u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000" b="0" u="non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b="0" u="none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OIG utilized a </a:t>
            </a:r>
            <a:r>
              <a:rPr lang="en-US" sz="3000" b="0" u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risk-based methodology to inform audit planning and future engagements.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0" u="none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B53FF-2A2C-44A4-833B-35E0D29F090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93455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DCF6-B169-429F-AFA4-9C3D0258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04799"/>
            <a:ext cx="8533435" cy="1938992"/>
          </a:xfrm>
        </p:spPr>
        <p:txBody>
          <a:bodyPr/>
          <a:lstStyle/>
          <a:p>
            <a:pPr algn="ctr" fontAlgn="base"/>
            <a:r>
              <a:rPr lang="en-US" sz="2400" dirty="0"/>
              <a:t>Audit of the CNA Selection of NPAs for </a:t>
            </a:r>
            <a:br>
              <a:rPr lang="en-US" sz="2400" dirty="0"/>
            </a:br>
            <a:r>
              <a:rPr lang="en-US" sz="2400" dirty="0"/>
              <a:t>Project Assignment and Allocation of Orders</a:t>
            </a:r>
            <a:br>
              <a:rPr lang="en-US" sz="2200" dirty="0"/>
            </a:br>
            <a:br>
              <a:rPr lang="en-US" sz="2200" b="0" dirty="0"/>
            </a:br>
            <a:r>
              <a:rPr lang="en-US" sz="2400" dirty="0"/>
              <a:t> </a:t>
            </a:r>
            <a:br>
              <a:rPr lang="en-US" dirty="0"/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45887-216B-4BE8-BF48-5AE3B81A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099" y="1274295"/>
            <a:ext cx="11430000" cy="5684248"/>
          </a:xfrm>
        </p:spPr>
        <p:txBody>
          <a:bodyPr/>
          <a:lstStyle/>
          <a:p>
            <a:pPr marL="295275" marR="5080" indent="-282575">
              <a:lnSpc>
                <a:spcPct val="100800"/>
              </a:lnSpc>
              <a:spcBef>
                <a:spcPts val="1200"/>
              </a:spcBef>
              <a:buFont typeface="Times New Roman"/>
              <a:buChar char="•"/>
              <a:tabLst>
                <a:tab pos="295910" algn="l"/>
              </a:tabLst>
            </a:pP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Audi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Objective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: Our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objectiv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was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asses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th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exten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t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whic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h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th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implementa</a:t>
            </a:r>
            <a:r>
              <a:rPr lang="en-US" sz="23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ion</a:t>
            </a:r>
            <a:r>
              <a:rPr lang="en-US" sz="2300" b="0" u="none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of the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projec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assignmen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an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allocatio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proces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en-US" sz="2300" b="0" u="none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th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CNAs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effect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ive and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follows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pplicable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aws and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regulations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well as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stablished</a:t>
            </a:r>
            <a:r>
              <a:rPr lang="en-US" sz="2300" b="0" u="none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policies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procedures.</a:t>
            </a:r>
            <a:endParaRPr lang="en-US" b="0" u="none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5275" marR="719455" indent="-282575">
              <a:lnSpc>
                <a:spcPct val="100800"/>
              </a:lnSpc>
              <a:spcBef>
                <a:spcPts val="1200"/>
              </a:spcBef>
              <a:buFont typeface="Arial"/>
              <a:buChar char="•"/>
              <a:tabLst>
                <a:tab pos="295910" algn="l"/>
              </a:tabLst>
            </a:pP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Result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300" b="0" u="none" spc="1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Brief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10" dirty="0">
                <a:solidFill>
                  <a:schemeClr val="tx1"/>
                </a:solidFill>
                <a:latin typeface="Times New Roman"/>
                <a:cs typeface="Times New Roman"/>
              </a:rPr>
              <a:t>CNAs’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project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distribution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rocesse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en-US" sz="2300" b="0" u="none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wer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generall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effecti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ve and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followe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applicabl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laws, regulations,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an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establishe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guidanc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fro</a:t>
            </a:r>
            <a:r>
              <a:rPr lang="en-US" sz="2300" b="0" u="none" spc="1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th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Commission.</a:t>
            </a:r>
            <a:r>
              <a:rPr lang="en-US" sz="23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However,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CNAs’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distribution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processes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could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be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improved</a:t>
            </a:r>
            <a:r>
              <a:rPr lang="en-US" sz="2300" b="0" u="none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with:</a:t>
            </a:r>
            <a:endParaRPr lang="en-US" sz="2300" b="0" u="none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049655" lvl="1" indent="-28257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050290" algn="l"/>
              </a:tabLst>
            </a:pP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updated</a:t>
            </a:r>
            <a:r>
              <a:rPr lang="en-US" sz="23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guidance,</a:t>
            </a:r>
            <a:endParaRPr lang="en-US" sz="23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049655" lvl="1" indent="-28257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050290" algn="l"/>
              </a:tabLst>
            </a:pP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better management,</a:t>
            </a:r>
            <a:r>
              <a:rPr lang="en-US" sz="2300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endParaRPr lang="en-US" sz="23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1049655" lvl="1" indent="-28257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050290" algn="l"/>
              </a:tabLst>
            </a:pPr>
            <a:r>
              <a:rPr lang="en-US" sz="2300" dirty="0">
                <a:solidFill>
                  <a:schemeClr val="tx1"/>
                </a:solidFill>
                <a:latin typeface="Times New Roman"/>
                <a:cs typeface="Times New Roman"/>
              </a:rPr>
              <a:t>additiona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lang="en-US" sz="23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Times New Roman"/>
                <a:cs typeface="Times New Roman"/>
              </a:rPr>
              <a:t>oversigh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23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dirty="0">
                <a:solidFill>
                  <a:schemeClr val="tx1"/>
                </a:solidFill>
                <a:latin typeface="Times New Roman"/>
                <a:cs typeface="Times New Roman"/>
              </a:rPr>
              <a:t>fro</a:t>
            </a:r>
            <a:r>
              <a:rPr lang="en-US" sz="2300" spc="1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lang="en-US" sz="2300" dirty="0">
                <a:solidFill>
                  <a:schemeClr val="tx1"/>
                </a:solidFill>
                <a:latin typeface="Times New Roman"/>
                <a:cs typeface="Times New Roman"/>
              </a:rPr>
              <a:t> th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300" dirty="0">
                <a:solidFill>
                  <a:schemeClr val="tx1"/>
                </a:solidFill>
                <a:latin typeface="Times New Roman"/>
                <a:cs typeface="Times New Roman"/>
              </a:rPr>
              <a:t> Commission.</a:t>
            </a:r>
          </a:p>
          <a:p>
            <a:pPr marL="295275" marR="217170" indent="-282575" algn="just">
              <a:lnSpc>
                <a:spcPct val="99900"/>
              </a:lnSpc>
              <a:spcBef>
                <a:spcPts val="1200"/>
              </a:spcBef>
              <a:buFont typeface="Arial"/>
              <a:buChar char="•"/>
              <a:tabLst>
                <a:tab pos="295910" algn="l"/>
              </a:tabLst>
            </a:pP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audi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repor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identifie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severa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l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improvemen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area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an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offe</a:t>
            </a:r>
            <a:r>
              <a:rPr lang="en-US" sz="23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seve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ecommendation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o help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he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Commission</a:t>
            </a:r>
            <a:r>
              <a:rPr lang="en-US" sz="2300" b="0" u="none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mprove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its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controls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over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the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10" dirty="0">
                <a:solidFill>
                  <a:schemeClr val="tx1"/>
                </a:solidFill>
                <a:latin typeface="Times New Roman"/>
                <a:cs typeface="Times New Roman"/>
              </a:rPr>
              <a:t>CNAs’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project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distribution</a:t>
            </a:r>
            <a:r>
              <a:rPr lang="en-US" sz="2300" b="0" u="none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processes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thei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effectivenes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helpin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lang="en-US" sz="23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th</a:t>
            </a:r>
            <a:r>
              <a:rPr lang="en-US" sz="2300" b="0" u="none" spc="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3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Commission.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br>
              <a:rPr lang="en-US" sz="2100" dirty="0">
                <a:solidFill>
                  <a:schemeClr val="tx1"/>
                </a:solidFill>
                <a:latin typeface="+mn-lt"/>
              </a:rPr>
            </a:br>
            <a:endParaRPr lang="en-US" sz="2100" b="0" u="none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5C59A-D361-460D-80A3-9577AEC0D36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70384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FDCF6-B169-429F-AFA4-9C3D0258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304800"/>
            <a:ext cx="8570975" cy="1266846"/>
          </a:xfrm>
        </p:spPr>
        <p:txBody>
          <a:bodyPr/>
          <a:lstStyle/>
          <a:p>
            <a:pPr algn="ctr"/>
            <a:r>
              <a:rPr lang="en-US" sz="2400" dirty="0"/>
              <a:t>Audit of the Procurement List Addition </a:t>
            </a:r>
            <a:br>
              <a:rPr lang="en-US" sz="2400" dirty="0"/>
            </a:br>
            <a:r>
              <a:rPr lang="en-US" sz="2400" dirty="0"/>
              <a:t>Process, Procedures, and Practices</a:t>
            </a:r>
            <a:br>
              <a:rPr lang="en-US" dirty="0"/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45887-216B-4BE8-BF48-5AE3B81A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066800"/>
            <a:ext cx="11430001" cy="6940361"/>
          </a:xfrm>
        </p:spPr>
        <p:txBody>
          <a:bodyPr/>
          <a:lstStyle/>
          <a:p>
            <a:endParaRPr lang="en-US" sz="800" b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Draft Report issued - </a:t>
            </a:r>
            <a:r>
              <a:rPr lang="en-US" sz="2400" b="0" u="non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recommendations for improvement of operation and management of Procurement List (PL) process.</a:t>
            </a:r>
            <a:endParaRPr lang="en-US" sz="2400" b="0" u="none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4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Report expected August 2021.</a:t>
            </a:r>
            <a:endParaRPr lang="en-US" sz="2400" b="0" u="none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295910" algn="l"/>
              </a:tabLst>
            </a:pPr>
            <a:r>
              <a:rPr lang="en-US" sz="24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The 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audi</a:t>
            </a:r>
            <a:r>
              <a:rPr lang="en-US" sz="24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24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 objective was to determine whether the PL addition process is transparent and performed efficiently, effectively, and in compliance with applicable laws, regulations, and policies.</a:t>
            </a:r>
          </a:p>
          <a:p>
            <a:pPr marL="295275" indent="-282575">
              <a:lnSpc>
                <a:spcPct val="100000"/>
              </a:lnSpc>
              <a:spcBef>
                <a:spcPts val="900"/>
              </a:spcBef>
              <a:buFont typeface="Arial"/>
              <a:buChar char="•"/>
              <a:tabLst>
                <a:tab pos="295910" algn="l"/>
              </a:tabLst>
            </a:pPr>
            <a:r>
              <a:rPr lang="en-US" sz="24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To answer the objective, auditors assessed:</a:t>
            </a:r>
          </a:p>
          <a:p>
            <a:pPr marL="812800" lvl="1" indent="-342900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295910" algn="l"/>
              </a:tabLst>
            </a:pP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Effectivenes</a:t>
            </a:r>
            <a:r>
              <a:rPr lang="en-US" sz="2300" spc="1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spc="10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th</a:t>
            </a:r>
            <a:r>
              <a:rPr lang="en-US" sz="2300" spc="1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policies,</a:t>
            </a:r>
            <a:r>
              <a:rPr lang="en-US" sz="23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spc="15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rocedures, an</a:t>
            </a:r>
            <a:r>
              <a:rPr lang="en-US" sz="2300" spc="1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practice</a:t>
            </a:r>
            <a:r>
              <a:rPr lang="en-US" sz="2300" spc="1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e</a:t>
            </a:r>
            <a:r>
              <a:rPr lang="en-US" sz="2300" spc="10" dirty="0">
                <a:solidFill>
                  <a:schemeClr val="tx1"/>
                </a:solidFill>
                <a:latin typeface="Times New Roman"/>
                <a:cs typeface="Times New Roman"/>
              </a:rPr>
              <a:t>m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ploye</a:t>
            </a:r>
            <a:r>
              <a:rPr lang="en-US" sz="2300" spc="1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spc="10" dirty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lang="en-US" sz="2300" spc="15" dirty="0">
                <a:solidFill>
                  <a:schemeClr val="tx1"/>
                </a:solidFill>
                <a:latin typeface="Times New Roman"/>
                <a:cs typeface="Times New Roman"/>
              </a:rPr>
              <a:t>y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the Commissio</a:t>
            </a:r>
            <a:r>
              <a:rPr lang="en-US" sz="2300" spc="1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spc="10" dirty="0">
                <a:solidFill>
                  <a:schemeClr val="tx1"/>
                </a:solidFill>
                <a:latin typeface="Times New Roman"/>
                <a:cs typeface="Times New Roman"/>
              </a:rPr>
              <a:t>whe</a:t>
            </a:r>
            <a:r>
              <a:rPr lang="en-US" sz="2300" spc="1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approvin</a:t>
            </a:r>
            <a:r>
              <a:rPr lang="en-US" sz="2300" spc="1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th</a:t>
            </a:r>
            <a:r>
              <a:rPr lang="en-US" sz="2300" spc="1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additio</a:t>
            </a:r>
            <a:r>
              <a:rPr lang="en-US" sz="2300" spc="1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lang="en-US" sz="2300" spc="-1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spc="10" dirty="0">
                <a:solidFill>
                  <a:schemeClr val="tx1"/>
                </a:solidFill>
                <a:latin typeface="Times New Roman"/>
                <a:cs typeface="Times New Roman"/>
              </a:rPr>
              <a:t>or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spc="10" dirty="0">
                <a:solidFill>
                  <a:schemeClr val="tx1"/>
                </a:solidFill>
                <a:latin typeface="Times New Roman"/>
                <a:cs typeface="Times New Roman"/>
              </a:rPr>
              <a:t>remova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l </a:t>
            </a:r>
            <a:r>
              <a:rPr lang="en-US" sz="2300" spc="10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product</a:t>
            </a:r>
            <a:r>
              <a:rPr lang="en-US" sz="2300" spc="1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spc="-1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lang="en-US" sz="2300" spc="10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lang="en-US" sz="2300" spc="1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service</a:t>
            </a:r>
            <a:r>
              <a:rPr lang="en-US" sz="2300" spc="1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for th</a:t>
            </a:r>
            <a:r>
              <a:rPr lang="en-US" sz="2300" spc="1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PL,</a:t>
            </a:r>
            <a:r>
              <a:rPr lang="en-US" sz="23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and</a:t>
            </a:r>
            <a:r>
              <a:rPr lang="en-US" sz="23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spc="10" dirty="0">
                <a:solidFill>
                  <a:schemeClr val="tx1"/>
                </a:solidFill>
                <a:latin typeface="Times New Roman"/>
                <a:cs typeface="Times New Roman"/>
              </a:rPr>
              <a:t>CNAs’</a:t>
            </a:r>
            <a:r>
              <a:rPr lang="en-US" sz="2300" spc="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processe</a:t>
            </a:r>
            <a:r>
              <a:rPr lang="en-US" sz="2300" spc="10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en-US" sz="2300" spc="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fo</a:t>
            </a:r>
            <a:r>
              <a:rPr lang="en-US" sz="2300" spc="10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producin</a:t>
            </a:r>
            <a:r>
              <a:rPr lang="en-US" sz="2300" spc="1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an</a:t>
            </a:r>
            <a:r>
              <a:rPr lang="en-US" sz="2300" spc="1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 providin</a:t>
            </a:r>
            <a:r>
              <a:rPr lang="en-US" sz="2300" spc="15" dirty="0">
                <a:solidFill>
                  <a:schemeClr val="tx1"/>
                </a:solidFill>
                <a:latin typeface="Times New Roman"/>
                <a:cs typeface="Times New Roman"/>
              </a:rPr>
              <a:t>g</a:t>
            </a:r>
            <a:r>
              <a:rPr lang="en-US" sz="23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procurement </a:t>
            </a:r>
            <a:r>
              <a:rPr lang="en-US" sz="2300" dirty="0">
                <a:solidFill>
                  <a:schemeClr val="tx1"/>
                </a:solidFill>
                <a:latin typeface="Times New Roman"/>
                <a:cs typeface="Times New Roman"/>
              </a:rPr>
              <a:t>lis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t a</a:t>
            </a:r>
            <a:r>
              <a:rPr lang="en-US" sz="2300" spc="1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ditio</a:t>
            </a:r>
            <a:r>
              <a:rPr lang="en-US" sz="2300" spc="15" dirty="0">
                <a:solidFill>
                  <a:schemeClr val="tx1"/>
                </a:solidFill>
                <a:latin typeface="Times New Roman"/>
                <a:cs typeface="Times New Roman"/>
              </a:rPr>
              <a:t>n</a:t>
            </a:r>
            <a:r>
              <a:rPr lang="en-US" sz="2300" spc="-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spc="5" dirty="0">
                <a:solidFill>
                  <a:schemeClr val="tx1"/>
                </a:solidFill>
                <a:latin typeface="Times New Roman"/>
                <a:cs typeface="Times New Roman"/>
              </a:rPr>
              <a:t>packages.</a:t>
            </a:r>
            <a:endParaRPr lang="en-US" sz="2300" b="1" u="sng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812800" lvl="1" indent="-342900">
              <a:spcBef>
                <a:spcPts val="900"/>
              </a:spcBef>
              <a:buFont typeface="Arial" panose="020B0604020202020204" pitchFamily="34" charset="0"/>
              <a:buChar char="•"/>
              <a:tabLst>
                <a:tab pos="295910" algn="l"/>
              </a:tabLst>
            </a:pPr>
            <a:r>
              <a:rPr lang="en-US" sz="2300" spc="-10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ffectivenes</a:t>
            </a:r>
            <a:r>
              <a:rPr lang="en-US" sz="23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en-US" sz="2300" b="0" u="none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lang="en-US" sz="23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f 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th</a:t>
            </a:r>
            <a:r>
              <a:rPr lang="en-US" sz="23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e 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Fai</a:t>
            </a:r>
            <a:r>
              <a:rPr lang="en-US" sz="23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r 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Marke</a:t>
            </a:r>
            <a:r>
              <a:rPr lang="en-US" sz="23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t 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Pric</a:t>
            </a:r>
            <a:r>
              <a:rPr lang="en-US" sz="23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e 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guidanc</a:t>
            </a:r>
            <a:r>
              <a:rPr lang="en-US" sz="23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300" b="0" u="none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lang="en-US" sz="23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s w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el</a:t>
            </a:r>
            <a:r>
              <a:rPr lang="en-US" sz="23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l 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lang="en-US" sz="23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s 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how effectiv</a:t>
            </a:r>
            <a:r>
              <a:rPr lang="en-US" sz="23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300" b="0" u="none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PLIM</a:t>
            </a:r>
            <a:r>
              <a:rPr lang="en-US" sz="23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S 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support</a:t>
            </a:r>
            <a:r>
              <a:rPr lang="en-US" sz="23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s 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th</a:t>
            </a:r>
            <a:r>
              <a:rPr lang="en-US" sz="23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e </a:t>
            </a:r>
            <a:r>
              <a:rPr lang="en-US" sz="23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program.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0" u="none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127635">
              <a:lnSpc>
                <a:spcPct val="100000"/>
              </a:lnSpc>
              <a:tabLst>
                <a:tab pos="295910" algn="l"/>
              </a:tabLst>
            </a:pPr>
            <a:endParaRPr lang="en-US" sz="2400" b="0" u="none" spc="-1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295275" marR="127635" indent="-282575">
              <a:lnSpc>
                <a:spcPct val="100000"/>
              </a:lnSpc>
              <a:buFont typeface="Arial"/>
              <a:buChar char="•"/>
              <a:tabLst>
                <a:tab pos="295910" algn="l"/>
              </a:tabLst>
            </a:pPr>
            <a:endParaRPr lang="en-US" sz="2800" b="0" u="none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en-US" sz="2400" b="0" u="none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8B771D-E78B-4A25-AE9B-2DC44483316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1759550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6195-1A1C-492F-9CBC-F7674EFDC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457200"/>
            <a:ext cx="8570975" cy="430887"/>
          </a:xfrm>
        </p:spPr>
        <p:txBody>
          <a:bodyPr/>
          <a:lstStyle/>
          <a:p>
            <a:pPr algn="ctr"/>
            <a:r>
              <a:rPr lang="en-US" sz="2800" dirty="0"/>
              <a:t>Audit of the AbilityOne Compliance Program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D8559-9A89-45E8-8F8C-F3E3A8EBC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11430000" cy="4370427"/>
          </a:xfrm>
        </p:spPr>
        <p:txBody>
          <a:bodyPr/>
          <a:lstStyle/>
          <a:p>
            <a:pPr marL="389890" marR="5080" indent="-37719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89890" algn="l"/>
              </a:tabLst>
            </a:pP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Thi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s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audi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t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wil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l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determin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e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whethe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lang="en-US" sz="2400" b="0" u="none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th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e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Complianc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400" b="0" u="none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Progra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m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ha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s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b</a:t>
            </a:r>
            <a:r>
              <a:rPr lang="en-US" sz="2400" b="0" u="none" spc="-1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en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implemente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d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effectively to provide reasonable assurance of NPA and CNA compliance with applicable laws, regulations, and policies.</a:t>
            </a:r>
            <a:endParaRPr lang="en-US" sz="2400" b="0" u="none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389890" marR="5080" indent="-37719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89890" algn="l"/>
              </a:tabLst>
            </a:pPr>
            <a:r>
              <a:rPr lang="en-US" sz="24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To answer our objective, we will:</a:t>
            </a:r>
          </a:p>
          <a:p>
            <a:pPr marL="847090" marR="113664" lvl="1" indent="-377190">
              <a:spcBef>
                <a:spcPts val="1200"/>
              </a:spcBef>
              <a:buFont typeface="Arial"/>
              <a:buChar char="•"/>
              <a:tabLst>
                <a:tab pos="389890" algn="l"/>
              </a:tabLst>
            </a:pP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Revie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w</a:t>
            </a:r>
            <a:r>
              <a:rPr lang="en-US" sz="2400" b="0" u="none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laws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lang="en-US" sz="2400" b="0" u="none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regulations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policies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an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d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procedure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s</a:t>
            </a:r>
            <a:r>
              <a:rPr lang="en-US" sz="2400" b="0" u="none" spc="-25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a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pplicabl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400" b="0" u="none" spc="-20" dirty="0">
                <a:solidFill>
                  <a:schemeClr val="tx1"/>
                </a:solidFill>
                <a:latin typeface="Times New Roman"/>
                <a:cs typeface="Times New Roman"/>
              </a:rPr>
              <a:t> t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o</a:t>
            </a:r>
            <a:r>
              <a:rPr lang="en-US" sz="2400" b="0" u="none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the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Complianc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e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Program.</a:t>
            </a:r>
            <a:endParaRPr lang="en-US" sz="2400" b="0" u="none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847090" lvl="1" indent="-377190">
              <a:spcBef>
                <a:spcPts val="1200"/>
              </a:spcBef>
              <a:buFont typeface="Arial"/>
              <a:buChar char="•"/>
              <a:tabLst>
                <a:tab pos="389890" algn="l"/>
              </a:tabLst>
            </a:pP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Conduc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t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interview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s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wit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h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ke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y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personnel.</a:t>
            </a:r>
            <a:endParaRPr lang="en-US" sz="2400" b="0" u="none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810260" marR="1102360" lvl="1" indent="-340360">
              <a:spcBef>
                <a:spcPts val="1200"/>
              </a:spcBef>
              <a:buFont typeface="Arial"/>
              <a:buChar char="•"/>
              <a:tabLst>
                <a:tab pos="389890" algn="l"/>
              </a:tabLst>
            </a:pP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Analyz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400" b="0" u="none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data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,</a:t>
            </a:r>
            <a:r>
              <a:rPr lang="en-US" sz="2400" b="0" u="none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reports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an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d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othe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r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supportin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g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documentation relate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  <a:r>
              <a:rPr lang="en-US" sz="2400" b="0" u="none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t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o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complianc</a:t>
            </a:r>
            <a:r>
              <a:rPr lang="en-US" sz="2400" b="0" u="none" spc="-5" dirty="0">
                <a:solidFill>
                  <a:schemeClr val="tx1"/>
                </a:solidFill>
                <a:latin typeface="Times New Roman"/>
                <a:cs typeface="Times New Roman"/>
              </a:rPr>
              <a:t>e</a:t>
            </a:r>
            <a:r>
              <a:rPr lang="en-US" sz="2400" b="0" u="none" spc="-2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0" u="none" spc="-10" dirty="0">
                <a:solidFill>
                  <a:schemeClr val="tx1"/>
                </a:solidFill>
                <a:latin typeface="Times New Roman"/>
                <a:cs typeface="Times New Roman"/>
              </a:rPr>
              <a:t>reviews.</a:t>
            </a:r>
            <a:endParaRPr lang="en-US" sz="2400" b="0" u="none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57951-4A8C-4482-B438-758E36375B7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48224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3888-60BE-4874-8FA2-09F65571C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512" y="457200"/>
            <a:ext cx="8570975" cy="533400"/>
          </a:xfrm>
        </p:spPr>
        <p:txBody>
          <a:bodyPr/>
          <a:lstStyle/>
          <a:p>
            <a:pPr algn="ctr"/>
            <a:r>
              <a:rPr lang="en-US" sz="3000" dirty="0"/>
              <a:t>898 Panel Continuity in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0CB05-EBFE-4C70-922E-A02D8500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1201400" cy="45720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 Subcommittee has completed both its 898 Panel recommendations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200" b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team brought the recommendations further to expand AbilityOne contract training</a:t>
            </a:r>
            <a:endParaRPr lang="en-US" sz="1400" b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200" b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the work of the 898 Panel is completed, there are opportunities to identify and leverage recommendations that will continue after sunset of the Panel</a:t>
            </a:r>
            <a:endParaRPr lang="en-US" sz="1400" b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200" b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key continuation items we have identified are: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100" b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Commission's successful implementation of recommendations by 898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 on continuous updating of the training</a:t>
            </a:r>
            <a:endParaRPr lang="en-US" sz="1100" b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Leverage training to reduce program erosion; and</a:t>
            </a:r>
            <a:endParaRPr lang="en-US" sz="1100" b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Ensure training is available and expanded government-wide</a:t>
            </a:r>
          </a:p>
          <a:p>
            <a:pPr lvl="1" algn="l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0" u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within and outside of DoD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4871D-51BC-4FC0-B4A2-FF001A4733C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OIG</a:t>
            </a:r>
          </a:p>
        </p:txBody>
      </p:sp>
    </p:spTree>
    <p:extLst>
      <p:ext uri="{BB962C8B-B14F-4D97-AF65-F5344CB8AC3E}">
        <p14:creationId xmlns:p14="http://schemas.microsoft.com/office/powerpoint/2010/main" val="1861397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4217</TotalTime>
  <Words>773</Words>
  <Application>Microsoft Office PowerPoint</Application>
  <PresentationFormat>Widescreen</PresentationFormat>
  <Paragraphs>95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Roadmap</vt:lpstr>
      <vt:lpstr>OIG - Semiannual Report to Congress (SAR) </vt:lpstr>
      <vt:lpstr>In-Person NPA Visits </vt:lpstr>
      <vt:lpstr>Two-Year Audit Plan Issued </vt:lpstr>
      <vt:lpstr>Audit of the CNA Selection of NPAs for  Project Assignment and Allocation of Orders     </vt:lpstr>
      <vt:lpstr>Audit of the Procurement List Addition  Process, Procedures, and Practices  </vt:lpstr>
      <vt:lpstr>Audit of the AbilityOne Compliance Program </vt:lpstr>
      <vt:lpstr>898 Panel Continuity in 2021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oig</dc:creator>
  <cp:lastModifiedBy>Jessica Johnson</cp:lastModifiedBy>
  <cp:revision>226</cp:revision>
  <dcterms:created xsi:type="dcterms:W3CDTF">2020-11-23T21:10:44Z</dcterms:created>
  <dcterms:modified xsi:type="dcterms:W3CDTF">2021-06-30T13:19:15Z</dcterms:modified>
</cp:coreProperties>
</file>