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3" r:id="rId2"/>
    <p:sldId id="311" r:id="rId3"/>
    <p:sldId id="316" r:id="rId4"/>
    <p:sldId id="330" r:id="rId5"/>
    <p:sldId id="306" r:id="rId6"/>
    <p:sldId id="331" r:id="rId7"/>
    <p:sldId id="332" r:id="rId8"/>
    <p:sldId id="333" r:id="rId9"/>
    <p:sldId id="335" r:id="rId10"/>
    <p:sldId id="317" r:id="rId11"/>
    <p:sldId id="305" r:id="rId12"/>
    <p:sldId id="319" r:id="rId13"/>
    <p:sldId id="324" r:id="rId14"/>
    <p:sldId id="329" r:id="rId15"/>
    <p:sldId id="328" r:id="rId16"/>
    <p:sldId id="310"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88000" autoAdjust="0"/>
  </p:normalViewPr>
  <p:slideViewPr>
    <p:cSldViewPr>
      <p:cViewPr varScale="1">
        <p:scale>
          <a:sx n="59" d="100"/>
          <a:sy n="59" d="100"/>
        </p:scale>
        <p:origin x="1076" y="44"/>
      </p:cViewPr>
      <p:guideLst>
        <p:guide orient="horz" pos="2880"/>
        <p:guide pos="2160"/>
      </p:guideLst>
    </p:cSldViewPr>
  </p:slideViewPr>
  <p:outlineViewPr>
    <p:cViewPr>
      <p:scale>
        <a:sx n="33" d="100"/>
        <a:sy n="33" d="100"/>
      </p:scale>
      <p:origin x="0" y="-3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52BBE7-FFFC-4401-B35F-884F747741F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38D3848-A1F4-454A-9152-DC73D35F604E}"/>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9B09BBB-71F6-4B2C-AF17-8D954FF8C098}" type="datetimeFigureOut">
              <a:rPr lang="en-US" smtClean="0"/>
              <a:t>4/8/2021</a:t>
            </a:fld>
            <a:endParaRPr lang="en-US" dirty="0"/>
          </a:p>
        </p:txBody>
      </p:sp>
      <p:sp>
        <p:nvSpPr>
          <p:cNvPr id="4" name="Footer Placeholder 3">
            <a:extLst>
              <a:ext uri="{FF2B5EF4-FFF2-40B4-BE49-F238E27FC236}">
                <a16:creationId xmlns:a16="http://schemas.microsoft.com/office/drawing/2014/main" id="{4E1CC450-9114-40D7-B0F1-A86A50060F9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9DD959E-81E7-4000-898D-32501847A1A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F7B7E17-90B3-4987-B921-9B07FB645CE5}" type="slidenum">
              <a:rPr lang="en-US" smtClean="0"/>
              <a:t>‹#›</a:t>
            </a:fld>
            <a:endParaRPr lang="en-US" dirty="0"/>
          </a:p>
        </p:txBody>
      </p:sp>
    </p:spTree>
    <p:extLst>
      <p:ext uri="{BB962C8B-B14F-4D97-AF65-F5344CB8AC3E}">
        <p14:creationId xmlns:p14="http://schemas.microsoft.com/office/powerpoint/2010/main" val="327173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97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734" y="1"/>
            <a:ext cx="3037840" cy="466972"/>
          </a:xfrm>
          <a:prstGeom prst="rect">
            <a:avLst/>
          </a:prstGeom>
        </p:spPr>
        <p:txBody>
          <a:bodyPr vert="horz" lIns="91440" tIns="45720" rIns="91440" bIns="45720" rtlCol="0"/>
          <a:lstStyle>
            <a:lvl1pPr algn="r">
              <a:defRPr sz="1200"/>
            </a:lvl1pPr>
          </a:lstStyle>
          <a:p>
            <a:fld id="{AEABAFDA-21A6-4B0D-A637-F91CF66F8129}" type="datetimeFigureOut">
              <a:rPr lang="en-US" smtClean="0"/>
              <a:t>4/8/2021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4"/>
            <a:ext cx="5608320" cy="366045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429"/>
            <a:ext cx="3037840" cy="46697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29429"/>
            <a:ext cx="3037840" cy="466971"/>
          </a:xfrm>
          <a:prstGeom prst="rect">
            <a:avLst/>
          </a:prstGeom>
        </p:spPr>
        <p:txBody>
          <a:bodyPr vert="horz" lIns="91440" tIns="45720" rIns="91440" bIns="45720" rtlCol="0" anchor="b"/>
          <a:lstStyle>
            <a:lvl1pPr algn="r">
              <a:defRPr sz="1200"/>
            </a:lvl1pPr>
          </a:lstStyle>
          <a:p>
            <a:fld id="{F32312F8-205C-47A4-9331-F740A1E3BFD9}" type="slidenum">
              <a:rPr lang="en-US" smtClean="0"/>
              <a:t>‹#›</a:t>
            </a:fld>
            <a:endParaRPr lang="en-US" dirty="0"/>
          </a:p>
        </p:txBody>
      </p:sp>
    </p:spTree>
    <p:extLst>
      <p:ext uri="{BB962C8B-B14F-4D97-AF65-F5344CB8AC3E}">
        <p14:creationId xmlns:p14="http://schemas.microsoft.com/office/powerpoint/2010/main" val="11715592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1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914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0027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739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184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OIG</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5C92A22-2232-4F9B-8FF6-C9F579C7659A}" type="datetime1">
              <a:rPr lang="en-US" smtClean="0"/>
              <a:t>4/8/2021</a:t>
            </a:fld>
            <a:endParaRPr lang="en-US"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u="sng">
                <a:solidFill>
                  <a:srgbClr val="173156"/>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OIG</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36E9188-93DA-4091-A5E6-FD65CFA9DD9A}" type="datetime1">
              <a:rPr lang="en-US" smtClean="0"/>
              <a:t>4/8/2021</a:t>
            </a:fld>
            <a:endParaRPr lang="en-US" dirty="0"/>
          </a:p>
        </p:txBody>
      </p:sp>
      <p:sp>
        <p:nvSpPr>
          <p:cNvPr id="6" name="Holder 6"/>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OIG</a:t>
            </a:r>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CD2B6DB-E568-435B-BCCB-E5A7063196E4}" type="datetime1">
              <a:rPr lang="en-US" smtClean="0"/>
              <a:t>4/8/2021</a:t>
            </a:fld>
            <a:endParaRPr lang="en-US" dirty="0"/>
          </a:p>
        </p:txBody>
      </p:sp>
      <p:sp>
        <p:nvSpPr>
          <p:cNvPr id="7" name="Holder 7"/>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OIG</a:t>
            </a:r>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C9A2333-328C-45D7-850C-4FAA21890CD2}" type="datetime1">
              <a:rPr lang="en-US" smtClean="0"/>
              <a:t>4/8/2021</a:t>
            </a:fld>
            <a:endParaRPr lang="en-US" dirty="0"/>
          </a:p>
        </p:txBody>
      </p:sp>
      <p:sp>
        <p:nvSpPr>
          <p:cNvPr id="5" name="Holder 5"/>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OIG</a:t>
            </a:r>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0F8F3E-9F1F-4FBD-99E2-8443A04B5A03}" type="datetime1">
              <a:rPr lang="en-US" smtClean="0"/>
              <a:t>4/8/2021</a:t>
            </a:fld>
            <a:endParaRPr lang="en-US" dirty="0"/>
          </a:p>
        </p:txBody>
      </p:sp>
      <p:sp>
        <p:nvSpPr>
          <p:cNvPr id="4" name="Holder 4"/>
          <p:cNvSpPr>
            <a:spLocks noGrp="1"/>
          </p:cNvSpPr>
          <p:nvPr>
            <p:ph type="sldNum" sz="quarter" idx="7"/>
          </p:nvPr>
        </p:nvSpPr>
        <p:spPr/>
        <p:txBody>
          <a:bodyPr lIns="0" tIns="0" rIns="0" bIns="0"/>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1999" cy="6857997"/>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1810512" y="336406"/>
            <a:ext cx="8570975" cy="76581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1330197" y="1557417"/>
            <a:ext cx="9531604" cy="4243705"/>
          </a:xfrm>
          <a:prstGeom prst="rect">
            <a:avLst/>
          </a:prstGeom>
        </p:spPr>
        <p:txBody>
          <a:bodyPr wrap="square" lIns="0" tIns="0" rIns="0" bIns="0">
            <a:spAutoFit/>
          </a:bodyPr>
          <a:lstStyle>
            <a:lvl1pPr>
              <a:defRPr sz="2000" b="1" i="0" u="sng">
                <a:solidFill>
                  <a:srgbClr val="173156"/>
                </a:solidFill>
                <a:latin typeface="Arial"/>
                <a:cs typeface="Arial"/>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r>
              <a:rPr lang="en-US" dirty="0"/>
              <a:t>OIG</a:t>
            </a:r>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62170054-1461-40BD-8248-E028EB4A20C8}" type="datetime1">
              <a:rPr lang="en-US" smtClean="0"/>
              <a:t>4/8/2021</a:t>
            </a:fld>
            <a:endParaRPr lang="en-US" dirty="0"/>
          </a:p>
        </p:txBody>
      </p:sp>
      <p:sp>
        <p:nvSpPr>
          <p:cNvPr id="6" name="Holder 6"/>
          <p:cNvSpPr>
            <a:spLocks noGrp="1"/>
          </p:cNvSpPr>
          <p:nvPr>
            <p:ph type="sldNum" sz="quarter" idx="7"/>
          </p:nvPr>
        </p:nvSpPr>
        <p:spPr>
          <a:xfrm>
            <a:off x="11934697" y="6560226"/>
            <a:ext cx="191770" cy="231140"/>
          </a:xfrm>
          <a:prstGeom prst="rect">
            <a:avLst/>
          </a:prstGeom>
        </p:spPr>
        <p:txBody>
          <a:bodyPr wrap="square" lIns="0" tIns="0" rIns="0" bIns="0">
            <a:spAutoFit/>
          </a:bodyPr>
          <a:lstStyle>
            <a:lvl1pPr>
              <a:defRPr sz="1000" b="1" i="0">
                <a:solidFill>
                  <a:schemeClr val="bg1"/>
                </a:solidFill>
                <a:latin typeface="Arial"/>
                <a:cs typeface="Arial"/>
              </a:defRPr>
            </a:lvl1pPr>
          </a:lstStyle>
          <a:p>
            <a:pPr marL="254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3" name="object 3"/>
          <p:cNvSpPr txBox="1"/>
          <p:nvPr/>
        </p:nvSpPr>
        <p:spPr>
          <a:xfrm>
            <a:off x="734217" y="1905000"/>
            <a:ext cx="10266363" cy="1085560"/>
          </a:xfrm>
          <a:prstGeom prst="rect">
            <a:avLst/>
          </a:prstGeom>
        </p:spPr>
        <p:txBody>
          <a:bodyPr vert="horz" wrap="square" lIns="0" tIns="0" rIns="0" bIns="0" rtlCol="0">
            <a:noAutofit/>
          </a:bodyPr>
          <a:lstStyle/>
          <a:p>
            <a:pPr marL="12700" algn="ctr">
              <a:lnSpc>
                <a:spcPts val="4760"/>
              </a:lnSpc>
              <a:defRPr/>
            </a:pPr>
            <a:r>
              <a:rPr lang="en-US" sz="3600" b="1" spc="-5" dirty="0">
                <a:solidFill>
                  <a:srgbClr val="1F497D"/>
                </a:solidFill>
                <a:latin typeface="Arial"/>
                <a:cs typeface="Arial"/>
              </a:rPr>
              <a:t>U.S. Abil</a:t>
            </a:r>
            <a:r>
              <a:rPr lang="en-US" sz="3600" b="1" dirty="0">
                <a:solidFill>
                  <a:srgbClr val="1F497D"/>
                </a:solidFill>
                <a:latin typeface="Arial"/>
                <a:cs typeface="Arial"/>
              </a:rPr>
              <a:t>i</a:t>
            </a:r>
            <a:r>
              <a:rPr lang="en-US" sz="3600" b="1" spc="-5" dirty="0">
                <a:solidFill>
                  <a:srgbClr val="1F497D"/>
                </a:solidFill>
                <a:latin typeface="Arial"/>
                <a:cs typeface="Arial"/>
              </a:rPr>
              <a:t>tyOne Commission Meeting</a:t>
            </a:r>
            <a:endParaRPr lang="en-US" sz="3600" dirty="0">
              <a:solidFill>
                <a:srgbClr val="1F497D"/>
              </a:solidFill>
              <a:latin typeface="Arial"/>
              <a:cs typeface="Arial"/>
            </a:endParaRPr>
          </a:p>
          <a:p>
            <a:pPr marL="12700" lvl="0" algn="ctr">
              <a:lnSpc>
                <a:spcPts val="4760"/>
              </a:lnSpc>
              <a:defRPr/>
            </a:pPr>
            <a:endParaRPr lang="en-US" sz="3600" dirty="0">
              <a:solidFill>
                <a:srgbClr val="1F497D"/>
              </a:solidFill>
              <a:latin typeface="Arial"/>
              <a:cs typeface="Arial"/>
            </a:endParaRPr>
          </a:p>
        </p:txBody>
      </p:sp>
      <p:sp>
        <p:nvSpPr>
          <p:cNvPr id="4" name="object 4"/>
          <p:cNvSpPr txBox="1"/>
          <p:nvPr/>
        </p:nvSpPr>
        <p:spPr>
          <a:xfrm>
            <a:off x="4191000" y="3429000"/>
            <a:ext cx="3352799" cy="1231106"/>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73156"/>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1F497D"/>
                </a:solidFill>
                <a:effectLst/>
                <a:uLnTx/>
                <a:uFillTx/>
                <a:latin typeface="Arial"/>
                <a:ea typeface="+mn-ea"/>
                <a:cs typeface="Arial"/>
              </a:rPr>
              <a:t>T</a:t>
            </a:r>
            <a:r>
              <a:rPr kumimoji="0" sz="2800" b="1" i="0" u="none" strike="noStrike" kern="1200" cap="none" spc="-10" normalizeH="0" baseline="0" noProof="0" dirty="0">
                <a:ln>
                  <a:noFill/>
                </a:ln>
                <a:solidFill>
                  <a:srgbClr val="1F497D"/>
                </a:solidFill>
                <a:effectLst/>
                <a:uLnTx/>
                <a:uFillTx/>
                <a:latin typeface="Arial"/>
                <a:ea typeface="+mn-ea"/>
                <a:cs typeface="Arial"/>
              </a:rPr>
              <a:t>h</a:t>
            </a:r>
            <a:r>
              <a:rPr kumimoji="0" sz="2800" b="1" i="0" u="none" strike="noStrike" kern="1200" cap="none" spc="0" normalizeH="0" baseline="0" noProof="0" dirty="0">
                <a:ln>
                  <a:noFill/>
                </a:ln>
                <a:solidFill>
                  <a:srgbClr val="1F497D"/>
                </a:solidFill>
                <a:effectLst/>
                <a:uLnTx/>
                <a:uFillTx/>
                <a:latin typeface="Arial"/>
                <a:ea typeface="+mn-ea"/>
                <a:cs typeface="Arial"/>
              </a:rPr>
              <a:t>om</a:t>
            </a:r>
            <a:r>
              <a:rPr kumimoji="0" sz="2800" b="1" i="0" u="none" strike="noStrike" kern="1200" cap="none" spc="-10" normalizeH="0" baseline="0" noProof="0" dirty="0">
                <a:ln>
                  <a:noFill/>
                </a:ln>
                <a:solidFill>
                  <a:srgbClr val="1F497D"/>
                </a:solidFill>
                <a:effectLst/>
                <a:uLnTx/>
                <a:uFillTx/>
                <a:latin typeface="Arial"/>
                <a:ea typeface="+mn-ea"/>
                <a:cs typeface="Arial"/>
              </a:rPr>
              <a:t>a</a:t>
            </a:r>
            <a:r>
              <a:rPr kumimoji="0" sz="2800" b="1" i="0" u="none" strike="noStrike" kern="1200" cap="none" spc="0" normalizeH="0" baseline="0" noProof="0" dirty="0">
                <a:ln>
                  <a:noFill/>
                </a:ln>
                <a:solidFill>
                  <a:srgbClr val="1F497D"/>
                </a:solidFill>
                <a:effectLst/>
                <a:uLnTx/>
                <a:uFillTx/>
                <a:latin typeface="Arial"/>
                <a:ea typeface="+mn-ea"/>
                <a:cs typeface="Arial"/>
              </a:rPr>
              <a:t>s K.</a:t>
            </a:r>
            <a:r>
              <a:rPr kumimoji="0" sz="2800" b="1" i="0" u="none" strike="noStrike" kern="1200" cap="none" spc="-10" normalizeH="0" baseline="0" noProof="0" dirty="0">
                <a:ln>
                  <a:noFill/>
                </a:ln>
                <a:solidFill>
                  <a:srgbClr val="1F497D"/>
                </a:solidFill>
                <a:effectLst/>
                <a:uLnTx/>
                <a:uFillTx/>
                <a:latin typeface="Arial"/>
                <a:ea typeface="+mn-ea"/>
                <a:cs typeface="Arial"/>
              </a:rPr>
              <a:t> </a:t>
            </a:r>
            <a:r>
              <a:rPr kumimoji="0" sz="2800" b="1" i="0" u="none" strike="noStrike" kern="1200" cap="none" spc="0" normalizeH="0" baseline="0" noProof="0" dirty="0">
                <a:ln>
                  <a:noFill/>
                </a:ln>
                <a:solidFill>
                  <a:srgbClr val="1F497D"/>
                </a:solidFill>
                <a:effectLst/>
                <a:uLnTx/>
                <a:uFillTx/>
                <a:latin typeface="Arial"/>
                <a:ea typeface="+mn-ea"/>
                <a:cs typeface="Arial"/>
              </a:rPr>
              <a:t>L</a:t>
            </a:r>
            <a:r>
              <a:rPr kumimoji="0" sz="2800" b="1" i="0" u="none" strike="noStrike" kern="1200" cap="none" spc="-10" normalizeH="0" baseline="0" noProof="0" dirty="0">
                <a:ln>
                  <a:noFill/>
                </a:ln>
                <a:solidFill>
                  <a:srgbClr val="1F497D"/>
                </a:solidFill>
                <a:effectLst/>
                <a:uLnTx/>
                <a:uFillTx/>
                <a:latin typeface="Arial"/>
                <a:ea typeface="+mn-ea"/>
                <a:cs typeface="Arial"/>
              </a:rPr>
              <a:t>e</a:t>
            </a:r>
            <a:r>
              <a:rPr kumimoji="0" sz="2800" b="1" i="0" u="none" strike="noStrike" kern="1200" cap="none" spc="0" normalizeH="0" baseline="0" noProof="0" dirty="0">
                <a:ln>
                  <a:noFill/>
                </a:ln>
                <a:solidFill>
                  <a:srgbClr val="1F497D"/>
                </a:solidFill>
                <a:effectLst/>
                <a:uLnTx/>
                <a:uFillTx/>
                <a:latin typeface="Arial"/>
                <a:ea typeface="+mn-ea"/>
                <a:cs typeface="Arial"/>
              </a:rPr>
              <a:t>hrich</a:t>
            </a:r>
            <a:endParaRPr kumimoji="0" sz="2800" b="0" i="0" u="none" strike="noStrike" kern="1200" cap="none" spc="0" normalizeH="0" baseline="0" noProof="0" dirty="0">
              <a:ln>
                <a:noFill/>
              </a:ln>
              <a:solidFill>
                <a:srgbClr val="1F497D"/>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1F497D"/>
                </a:solidFill>
                <a:effectLst/>
                <a:uLnTx/>
                <a:uFillTx/>
                <a:latin typeface="Arial"/>
                <a:ea typeface="+mn-ea"/>
                <a:cs typeface="Arial"/>
              </a:rPr>
              <a:t>Inspe</a:t>
            </a:r>
            <a:r>
              <a:rPr kumimoji="0" sz="2800" b="1" i="0" u="none" strike="noStrike" kern="1200" cap="none" spc="-10" normalizeH="0" baseline="0" noProof="0" dirty="0">
                <a:ln>
                  <a:noFill/>
                </a:ln>
                <a:solidFill>
                  <a:srgbClr val="1F497D"/>
                </a:solidFill>
                <a:effectLst/>
                <a:uLnTx/>
                <a:uFillTx/>
                <a:latin typeface="Arial"/>
                <a:ea typeface="+mn-ea"/>
                <a:cs typeface="Arial"/>
              </a:rPr>
              <a:t>c</a:t>
            </a:r>
            <a:r>
              <a:rPr kumimoji="0" sz="2800" b="1" i="0" u="none" strike="noStrike" kern="1200" cap="none" spc="0" normalizeH="0" baseline="0" noProof="0" dirty="0">
                <a:ln>
                  <a:noFill/>
                </a:ln>
                <a:solidFill>
                  <a:srgbClr val="1F497D"/>
                </a:solidFill>
                <a:effectLst/>
                <a:uLnTx/>
                <a:uFillTx/>
                <a:latin typeface="Arial"/>
                <a:ea typeface="+mn-ea"/>
                <a:cs typeface="Arial"/>
              </a:rPr>
              <a:t>tor General</a:t>
            </a:r>
            <a:endParaRPr kumimoji="0" sz="2800" b="0" i="0" u="none" strike="noStrike" kern="1200" cap="none" spc="0" normalizeH="0" baseline="0" noProof="0" dirty="0">
              <a:ln>
                <a:noFill/>
              </a:ln>
              <a:solidFill>
                <a:srgbClr val="1F497D"/>
              </a:solidFill>
              <a:effectLst/>
              <a:uLnTx/>
              <a:uFillTx/>
              <a:latin typeface="Arial"/>
              <a:ea typeface="+mn-ea"/>
              <a:cs typeface="Arial"/>
            </a:endParaRPr>
          </a:p>
        </p:txBody>
      </p:sp>
      <p:sp>
        <p:nvSpPr>
          <p:cNvPr id="5" name="object 5"/>
          <p:cNvSpPr txBox="1"/>
          <p:nvPr/>
        </p:nvSpPr>
        <p:spPr>
          <a:xfrm>
            <a:off x="1714499" y="5334000"/>
            <a:ext cx="8305800" cy="800219"/>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5" normalizeH="0" baseline="0" noProof="0" dirty="0">
                <a:ln>
                  <a:noFill/>
                </a:ln>
                <a:solidFill>
                  <a:srgbClr val="1F497D"/>
                </a:solidFill>
                <a:effectLst/>
                <a:uLnTx/>
                <a:uFillTx/>
                <a:latin typeface="Arial"/>
                <a:ea typeface="+mn-ea"/>
                <a:cs typeface="Arial"/>
              </a:rPr>
              <a:t> </a:t>
            </a:r>
            <a:r>
              <a:rPr kumimoji="0" lang="en-US" b="1" i="0" u="none" strike="noStrike" kern="1200" cap="none" spc="-55" normalizeH="0" baseline="0" noProof="0" dirty="0">
                <a:ln>
                  <a:noFill/>
                </a:ln>
                <a:solidFill>
                  <a:srgbClr val="1F497D"/>
                </a:solidFill>
                <a:effectLst/>
                <a:uLnTx/>
                <a:uFillTx/>
                <a:latin typeface="Arial"/>
                <a:ea typeface="+mn-ea"/>
                <a:cs typeface="Arial"/>
              </a:rPr>
              <a:t>Virtual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5" normalizeH="0" baseline="0" noProof="0" dirty="0">
                <a:ln>
                  <a:noFill/>
                </a:ln>
                <a:solidFill>
                  <a:srgbClr val="1F497D"/>
                </a:solidFill>
                <a:effectLst/>
                <a:uLnTx/>
                <a:uFillTx/>
                <a:latin typeface="Arial"/>
                <a:ea typeface="+mn-ea"/>
                <a:cs typeface="Arial"/>
              </a:rPr>
              <a:t>April 8</a:t>
            </a:r>
            <a:r>
              <a:rPr kumimoji="0" lang="en-US" b="1" i="0" u="none" strike="noStrike" kern="1200" cap="none" spc="10" normalizeH="0" baseline="0" noProof="0" dirty="0">
                <a:ln>
                  <a:noFill/>
                </a:ln>
                <a:solidFill>
                  <a:srgbClr val="1F497D"/>
                </a:solidFill>
                <a:effectLst/>
                <a:uLnTx/>
                <a:uFillTx/>
                <a:latin typeface="Arial"/>
                <a:ea typeface="+mn-ea"/>
                <a:cs typeface="Arial"/>
              </a:rPr>
              <a:t>, </a:t>
            </a:r>
            <a:r>
              <a:rPr kumimoji="0" lang="en-US" b="1" i="0" u="none" strike="noStrike" kern="1200" cap="none" spc="-5" normalizeH="0" baseline="0" noProof="0" dirty="0">
                <a:ln>
                  <a:noFill/>
                </a:ln>
                <a:solidFill>
                  <a:srgbClr val="1F497D"/>
                </a:solidFill>
                <a:effectLst/>
                <a:uLnTx/>
                <a:uFillTx/>
                <a:latin typeface="Arial"/>
                <a:ea typeface="+mn-ea"/>
                <a:cs typeface="Arial"/>
              </a:rPr>
              <a:t>2021</a:t>
            </a:r>
            <a:endParaRPr kumimoji="0" lang="en-US" b="0" i="0" u="none" strike="noStrike" kern="1200" cap="none" spc="0" normalizeH="0" baseline="0" noProof="0" dirty="0">
              <a:ln>
                <a:noFill/>
              </a:ln>
              <a:solidFill>
                <a:srgbClr val="1F497D"/>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srgbClr val="1F497D"/>
              </a:solidFill>
              <a:effectLst/>
              <a:uLnTx/>
              <a:uFillTx/>
              <a:latin typeface="Arial"/>
              <a:ea typeface="+mn-ea"/>
              <a:cs typeface="Arial"/>
            </a:endParaRPr>
          </a:p>
        </p:txBody>
      </p:sp>
      <p:sp>
        <p:nvSpPr>
          <p:cNvPr id="2" name="Footer Placeholder 1">
            <a:extLst>
              <a:ext uri="{FF2B5EF4-FFF2-40B4-BE49-F238E27FC236}">
                <a16:creationId xmlns:a16="http://schemas.microsoft.com/office/drawing/2014/main" id="{C313A9AF-FDD9-4E9E-9875-D0C4C0B1CC85}"/>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2571034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362200" y="304800"/>
            <a:ext cx="8570975" cy="1266846"/>
          </a:xfrm>
        </p:spPr>
        <p:txBody>
          <a:bodyPr/>
          <a:lstStyle/>
          <a:p>
            <a:pPr algn="ctr"/>
            <a:r>
              <a:rPr lang="en-US" sz="2400" dirty="0"/>
              <a:t>Audit of the Procurement List Addition </a:t>
            </a:r>
            <a:br>
              <a:rPr lang="en-US" sz="2400" dirty="0"/>
            </a:br>
            <a:r>
              <a:rPr lang="en-US" sz="2400" dirty="0"/>
              <a:t>Process, Procedures, and Practices</a:t>
            </a:r>
            <a:br>
              <a:rPr lang="en-US" dirty="0"/>
            </a:br>
            <a:r>
              <a:rPr kumimoji="0" lang="en-US" sz="3200" b="1" i="0" u="none" strike="noStrike" kern="0" cap="none" spc="0" normalizeH="0" baseline="0" noProof="0" dirty="0">
                <a:ln>
                  <a:noFill/>
                </a:ln>
                <a:solidFill>
                  <a:prstClr val="white"/>
                </a:solidFill>
                <a:effectLst/>
                <a:uLnTx/>
                <a:uFillTx/>
                <a:latin typeface="Arial"/>
                <a:ea typeface="+mj-ea"/>
                <a:cs typeface="Arial"/>
              </a:rPr>
              <a:t> </a:t>
            </a:r>
            <a:endParaRPr lang="en-US" dirty="0"/>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609600" y="1752600"/>
            <a:ext cx="11125201" cy="4862870"/>
          </a:xfrm>
        </p:spPr>
        <p:txBody>
          <a:bodyPr/>
          <a:lstStyle/>
          <a:p>
            <a:pPr marL="342900" indent="-342900" rtl="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Fieldwork is in progress and near completion</a:t>
            </a:r>
          </a:p>
          <a:p>
            <a:pPr marL="342900" indent="-342900" rtl="0">
              <a:buFont typeface="Arial" panose="020B0604020202020204" pitchFamily="34" charset="0"/>
              <a:buChar char="•"/>
            </a:pPr>
            <a:endParaRPr lang="en-US" sz="2800" b="0" u="none" dirty="0">
              <a:solidFill>
                <a:schemeClr val="tx1"/>
              </a:solidFill>
              <a:latin typeface="Times New Roman" panose="02020603050405020304" pitchFamily="18" charset="0"/>
              <a:cs typeface="Times New Roman" panose="02020603050405020304" pitchFamily="18" charset="0"/>
            </a:endParaRPr>
          </a:p>
          <a:p>
            <a:pPr marL="342900" indent="-342900" rtl="0">
              <a:buFont typeface="Arial" panose="020B0604020202020204" pitchFamily="34" charset="0"/>
              <a:buChar char="•"/>
            </a:pPr>
            <a:endParaRPr lang="en-US" sz="2800" b="0" u="none" dirty="0">
              <a:solidFill>
                <a:schemeClr val="tx1"/>
              </a:solidFill>
              <a:latin typeface="Times New Roman" panose="02020603050405020304" pitchFamily="18" charset="0"/>
              <a:cs typeface="Times New Roman" panose="02020603050405020304" pitchFamily="18" charset="0"/>
            </a:endParaRPr>
          </a:p>
          <a:p>
            <a:pPr marL="342900" indent="-342900" rtl="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The audit will assess: </a:t>
            </a:r>
          </a:p>
          <a:p>
            <a:pPr marL="342900" indent="-342900" rtl="0">
              <a:buFont typeface="Arial" panose="020B0604020202020204" pitchFamily="34" charset="0"/>
              <a:buChar char="•"/>
            </a:pPr>
            <a:endParaRPr lang="en-US" sz="2800" b="0" u="none" dirty="0">
              <a:solidFill>
                <a:schemeClr val="tx1"/>
              </a:solidFill>
              <a:latin typeface="Times New Roman" panose="02020603050405020304" pitchFamily="18" charset="0"/>
              <a:cs typeface="Times New Roman" panose="02020603050405020304" pitchFamily="18" charset="0"/>
            </a:endParaRPr>
          </a:p>
          <a:p>
            <a:pPr marL="800100" lvl="1" indent="-342900" rtl="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a:t>
            </a:r>
            <a:r>
              <a:rPr lang="en-US" sz="2400" b="0" u="none" dirty="0">
                <a:solidFill>
                  <a:schemeClr val="tx1"/>
                </a:solidFill>
                <a:latin typeface="Times New Roman" panose="02020603050405020304" pitchFamily="18" charset="0"/>
                <a:cs typeface="Times New Roman" panose="02020603050405020304" pitchFamily="18" charset="0"/>
              </a:rPr>
              <a:t>he effectiveness of the policies, procedures, and practices employed by the Commission when approving the addition or removal of products and services for the Procurement List, and </a:t>
            </a:r>
          </a:p>
          <a:p>
            <a:pPr marL="800100" lvl="1" indent="-342900" rtl="0">
              <a:buFont typeface="Arial" panose="020B0604020202020204" pitchFamily="34" charset="0"/>
              <a:buChar char="•"/>
            </a:pPr>
            <a:endParaRPr lang="en-US" sz="2800" b="0" u="none" dirty="0">
              <a:solidFill>
                <a:schemeClr val="tx1"/>
              </a:solidFill>
              <a:latin typeface="Times New Roman" panose="02020603050405020304" pitchFamily="18" charset="0"/>
              <a:cs typeface="Times New Roman" panose="02020603050405020304" pitchFamily="18" charset="0"/>
            </a:endParaRPr>
          </a:p>
          <a:p>
            <a:pPr marL="800100" lvl="1" indent="-342900" rtl="0">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CNAs’ processes for producing and providing procurement list addition packages</a:t>
            </a:r>
          </a:p>
          <a:p>
            <a:pPr marL="342900" indent="-342900" rtl="0">
              <a:buFont typeface="Arial" panose="020B0604020202020204" pitchFamily="34" charset="0"/>
              <a:buChar char="•"/>
            </a:pPr>
            <a:endParaRPr lang="en-US" sz="2800" b="0" u="none" dirty="0">
              <a:solidFill>
                <a:schemeClr val="tx1"/>
              </a:solidFill>
              <a:latin typeface="+mn-lt"/>
            </a:endParaRPr>
          </a:p>
          <a:p>
            <a:endParaRPr lang="en-US" sz="2400" b="0" u="none" dirty="0">
              <a:latin typeface="+mn-lt"/>
            </a:endParaRPr>
          </a:p>
        </p:txBody>
      </p:sp>
      <p:sp>
        <p:nvSpPr>
          <p:cNvPr id="4" name="Footer Placeholder 3">
            <a:extLst>
              <a:ext uri="{FF2B5EF4-FFF2-40B4-BE49-F238E27FC236}">
                <a16:creationId xmlns:a16="http://schemas.microsoft.com/office/drawing/2014/main" id="{338B771D-E78B-4A25-AE9B-2DC444833165}"/>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1759550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362200" y="340541"/>
            <a:ext cx="8570975" cy="1231106"/>
          </a:xfrm>
        </p:spPr>
        <p:txBody>
          <a:bodyPr/>
          <a:lstStyle/>
          <a:p>
            <a:pPr algn="ctr"/>
            <a:r>
              <a:rPr lang="en-US" sz="2400" dirty="0"/>
              <a:t>Audit of the Procurement List Addition </a:t>
            </a:r>
            <a:br>
              <a:rPr lang="en-US" sz="2400" dirty="0"/>
            </a:br>
            <a:r>
              <a:rPr lang="en-US" sz="2400" dirty="0"/>
              <a:t>Process, Procedures, and Practices</a:t>
            </a:r>
            <a:br>
              <a:rPr lang="en-US" dirty="0"/>
            </a:br>
            <a:r>
              <a:rPr kumimoji="0" lang="en-US" sz="3200" b="1" i="0" u="none" strike="noStrike" kern="0" cap="none" spc="0" normalizeH="0" baseline="0" noProof="0" dirty="0">
                <a:ln>
                  <a:noFill/>
                </a:ln>
                <a:solidFill>
                  <a:prstClr val="white"/>
                </a:solidFill>
                <a:effectLst/>
                <a:uLnTx/>
                <a:uFillTx/>
                <a:latin typeface="Arial"/>
                <a:ea typeface="+mj-ea"/>
                <a:cs typeface="Arial"/>
              </a:rPr>
              <a:t> </a:t>
            </a:r>
            <a:endParaRPr lang="en-US" dirty="0"/>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762000" y="1387576"/>
            <a:ext cx="10820400" cy="4247317"/>
          </a:xfrm>
        </p:spPr>
        <p:txBody>
          <a:bodyPr/>
          <a:lstStyle/>
          <a:p>
            <a:pPr marL="342900" indent="-342900" rtl="0">
              <a:buFont typeface="Arial" panose="020B0604020202020204" pitchFamily="34" charset="0"/>
              <a:buChar char="•"/>
            </a:pPr>
            <a:endParaRPr lang="en-US" sz="2800" b="0" u="none" dirty="0">
              <a:solidFill>
                <a:schemeClr val="tx1"/>
              </a:solidFill>
              <a:latin typeface="+mn-lt"/>
            </a:endParaRPr>
          </a:p>
          <a:p>
            <a:pPr marL="342900" indent="-342900" rtl="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The Audit will determine whether the Procurement List addition process is transparent and performed efficiently, effectively, and in compliance with applicable laws, regulations, and policies</a:t>
            </a:r>
          </a:p>
          <a:p>
            <a:pPr marL="342900" indent="-342900" rtl="0">
              <a:buFont typeface="Arial" panose="020B0604020202020204" pitchFamily="34" charset="0"/>
              <a:buChar char="•"/>
            </a:pPr>
            <a:endParaRPr lang="en-US" sz="2800" b="0" u="none" dirty="0">
              <a:solidFill>
                <a:schemeClr val="tx1"/>
              </a:solidFill>
              <a:latin typeface="Times New Roman" panose="02020603050405020304" pitchFamily="18" charset="0"/>
              <a:cs typeface="Times New Roman" panose="02020603050405020304" pitchFamily="18" charset="0"/>
            </a:endParaRPr>
          </a:p>
          <a:p>
            <a:pPr marL="342900" indent="-342900" rtl="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Assess the effectiveness of the Fair Market Price guidance as well as how effective PLIMS supports the program</a:t>
            </a:r>
          </a:p>
          <a:p>
            <a:pPr marL="342900" indent="-342900" rtl="0">
              <a:buFont typeface="Arial" panose="020B0604020202020204" pitchFamily="34" charset="0"/>
              <a:buChar char="•"/>
            </a:pPr>
            <a:endParaRPr lang="en-US" sz="2800" b="0" u="none"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en-US" sz="2800" b="0" u="none" dirty="0">
                <a:solidFill>
                  <a:schemeClr val="tx1"/>
                </a:solidFill>
                <a:latin typeface="Times New Roman" panose="02020603050405020304" pitchFamily="18" charset="0"/>
                <a:cs typeface="Times New Roman" panose="02020603050405020304" pitchFamily="18" charset="0"/>
              </a:rPr>
              <a:t>Audit Report expected completion by May/June 2021</a:t>
            </a:r>
            <a:endParaRPr lang="en-US" sz="2200" b="0" u="none" dirty="0">
              <a:solidFill>
                <a:schemeClr val="tx1"/>
              </a:solidFill>
              <a:latin typeface="Times New Roman" panose="02020603050405020304" pitchFamily="18" charset="0"/>
              <a:cs typeface="Times New Roman" panose="02020603050405020304" pitchFamily="18" charset="0"/>
            </a:endParaRPr>
          </a:p>
          <a:p>
            <a:endParaRPr lang="en-US" sz="2400" b="0" u="none" dirty="0">
              <a:latin typeface="+mn-lt"/>
            </a:endParaRPr>
          </a:p>
        </p:txBody>
      </p:sp>
      <p:sp>
        <p:nvSpPr>
          <p:cNvPr id="4" name="Footer Placeholder 3">
            <a:extLst>
              <a:ext uri="{FF2B5EF4-FFF2-40B4-BE49-F238E27FC236}">
                <a16:creationId xmlns:a16="http://schemas.microsoft.com/office/drawing/2014/main" id="{DBE35991-9CE3-42E7-85DF-149B1329314C}"/>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136033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6195-1A1C-492F-9CBC-F7674EFDCDC4}"/>
              </a:ext>
            </a:extLst>
          </p:cNvPr>
          <p:cNvSpPr>
            <a:spLocks noGrp="1"/>
          </p:cNvSpPr>
          <p:nvPr>
            <p:ph type="title"/>
          </p:nvPr>
        </p:nvSpPr>
        <p:spPr>
          <a:xfrm>
            <a:off x="2362200" y="457200"/>
            <a:ext cx="8570975" cy="430887"/>
          </a:xfrm>
        </p:spPr>
        <p:txBody>
          <a:bodyPr/>
          <a:lstStyle/>
          <a:p>
            <a:pPr algn="ctr"/>
            <a:r>
              <a:rPr lang="en-US" sz="2800" dirty="0"/>
              <a:t>Audit of the AbilityOne Compliance Program </a:t>
            </a:r>
          </a:p>
        </p:txBody>
      </p:sp>
      <p:sp>
        <p:nvSpPr>
          <p:cNvPr id="3" name="Text Placeholder 2">
            <a:extLst>
              <a:ext uri="{FF2B5EF4-FFF2-40B4-BE49-F238E27FC236}">
                <a16:creationId xmlns:a16="http://schemas.microsoft.com/office/drawing/2014/main" id="{66FD8559-9A89-45E8-8F8C-F3E3A8EBC8D9}"/>
              </a:ext>
            </a:extLst>
          </p:cNvPr>
          <p:cNvSpPr>
            <a:spLocks noGrp="1"/>
          </p:cNvSpPr>
          <p:nvPr>
            <p:ph type="body" idx="1"/>
          </p:nvPr>
        </p:nvSpPr>
        <p:spPr>
          <a:xfrm>
            <a:off x="762000" y="1376347"/>
            <a:ext cx="11049000" cy="4739759"/>
          </a:xfrm>
        </p:spPr>
        <p:txBody>
          <a:bodyPr/>
          <a:lstStyle/>
          <a:p>
            <a:pPr marL="457200" indent="-45720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This audit will determine whether the Compliance Program has been implemented effectively to provide reasonable assurance of NPA and CNA compliance with applicable laws, regulations, and policies</a:t>
            </a:r>
          </a:p>
          <a:p>
            <a:pPr marL="457200" indent="-457200">
              <a:buFont typeface="Arial" panose="020B0604020202020204" pitchFamily="34" charset="0"/>
              <a:buChar char="•"/>
            </a:pPr>
            <a:endParaRPr lang="en-US" sz="2800" b="0" u="none"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Review laws, regulations, policies, and procedures applicable to the Compliance Program</a:t>
            </a:r>
          </a:p>
          <a:p>
            <a:endParaRPr lang="en-US" sz="2800" b="0" u="none"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Conduct interviews with key personnel</a:t>
            </a:r>
          </a:p>
          <a:p>
            <a:pPr marL="457200" indent="-457200">
              <a:buFont typeface="Arial" panose="020B0604020202020204" pitchFamily="34" charset="0"/>
              <a:buChar char="•"/>
            </a:pPr>
            <a:endParaRPr lang="en-US" sz="2800" b="0" u="none" dirty="0">
              <a:solidFill>
                <a:schemeClr val="tx1"/>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Analyze data, reports, and other supporting documentation related to compliance reviews</a:t>
            </a:r>
          </a:p>
        </p:txBody>
      </p:sp>
      <p:sp>
        <p:nvSpPr>
          <p:cNvPr id="4" name="Footer Placeholder 3">
            <a:extLst>
              <a:ext uri="{FF2B5EF4-FFF2-40B4-BE49-F238E27FC236}">
                <a16:creationId xmlns:a16="http://schemas.microsoft.com/office/drawing/2014/main" id="{6AD57951-4A8C-4482-B438-758E36375B78}"/>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329540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5FA2-536E-4C13-B5CA-4C672A4B6C66}"/>
              </a:ext>
            </a:extLst>
          </p:cNvPr>
          <p:cNvSpPr>
            <a:spLocks noGrp="1"/>
          </p:cNvSpPr>
          <p:nvPr>
            <p:ph type="title"/>
          </p:nvPr>
        </p:nvSpPr>
        <p:spPr>
          <a:xfrm>
            <a:off x="1810512" y="304800"/>
            <a:ext cx="9531604" cy="1447378"/>
          </a:xfrm>
        </p:spPr>
        <p:txBody>
          <a:bodyPr/>
          <a:lstStyle/>
          <a:p>
            <a:pPr algn="ctr"/>
            <a:r>
              <a:rPr lang="en-US" sz="2800" dirty="0">
                <a:latin typeface="+mj-lt"/>
              </a:rPr>
              <a:t>CIGIE Top Management and Performance Challenges </a:t>
            </a:r>
            <a:br>
              <a:rPr lang="en-US" sz="2800" dirty="0">
                <a:latin typeface="+mj-lt"/>
              </a:rPr>
            </a:br>
            <a:r>
              <a:rPr lang="en-US" sz="2800" dirty="0">
                <a:latin typeface="+mj-lt"/>
              </a:rPr>
              <a:t>Facing Multiple Federal Agencies</a:t>
            </a:r>
            <a:br>
              <a:rPr lang="en-US" dirty="0"/>
            </a:br>
            <a:endParaRPr lang="en-US" dirty="0"/>
          </a:p>
        </p:txBody>
      </p:sp>
      <p:sp>
        <p:nvSpPr>
          <p:cNvPr id="3" name="Text Placeholder 2">
            <a:extLst>
              <a:ext uri="{FF2B5EF4-FFF2-40B4-BE49-F238E27FC236}">
                <a16:creationId xmlns:a16="http://schemas.microsoft.com/office/drawing/2014/main" id="{A58C24D4-6A87-4BD0-8E53-124063962447}"/>
              </a:ext>
            </a:extLst>
          </p:cNvPr>
          <p:cNvSpPr>
            <a:spLocks noGrp="1"/>
          </p:cNvSpPr>
          <p:nvPr>
            <p:ph type="body" idx="1"/>
          </p:nvPr>
        </p:nvSpPr>
        <p:spPr>
          <a:xfrm>
            <a:off x="457200" y="1629068"/>
            <a:ext cx="8395597" cy="4478149"/>
          </a:xfrm>
        </p:spPr>
        <p:txBody>
          <a:bodyPr/>
          <a:lstStyle/>
          <a:p>
            <a:pPr marL="342900" indent="-342900">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Premier resource for the community, the Administration, and other stakeholders that identify and analyze cross-cutting challenges in government</a:t>
            </a:r>
          </a:p>
          <a:p>
            <a:endParaRPr lang="en-US" sz="2400" b="0" u="none"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Referenced AbilityOne OIG analysis on Enterprise Risk Management as a cross-cutting government challenge</a:t>
            </a:r>
          </a:p>
          <a:p>
            <a:pPr marL="342900" indent="-342900">
              <a:buFont typeface="Arial" panose="020B0604020202020204" pitchFamily="34" charset="0"/>
              <a:buChar char="•"/>
            </a:pPr>
            <a:endParaRPr lang="en-US" sz="2400" b="0" u="none"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Referenced AbilityOne OIG report on how the allocation of roles, responsibilities, and resources among the Commission senior staff creates challenges to timely implement policies and initiatives, effectively execute changes, and support growth</a:t>
            </a:r>
          </a:p>
          <a:p>
            <a:pPr marL="342900" indent="-342900">
              <a:buFont typeface="Arial" panose="020B0604020202020204" pitchFamily="34" charset="0"/>
              <a:buChar char="•"/>
            </a:pPr>
            <a:endParaRPr lang="en-US" sz="2700" b="0" u="none" dirty="0">
              <a:solidFill>
                <a:schemeClr val="tx1"/>
              </a:solidFill>
              <a:latin typeface="+mn-lt"/>
              <a:cs typeface="Times New Roman" panose="02020603050405020304" pitchFamily="18" charset="0"/>
            </a:endParaRPr>
          </a:p>
        </p:txBody>
      </p:sp>
      <p:sp>
        <p:nvSpPr>
          <p:cNvPr id="4" name="Footer Placeholder 3">
            <a:extLst>
              <a:ext uri="{FF2B5EF4-FFF2-40B4-BE49-F238E27FC236}">
                <a16:creationId xmlns:a16="http://schemas.microsoft.com/office/drawing/2014/main" id="{97F1D6B7-4E86-43B5-B71C-4CFDFF468F91}"/>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pic>
        <p:nvPicPr>
          <p:cNvPr id="7" name="Picture 6">
            <a:extLst>
              <a:ext uri="{FF2B5EF4-FFF2-40B4-BE49-F238E27FC236}">
                <a16:creationId xmlns:a16="http://schemas.microsoft.com/office/drawing/2014/main" id="{E35CEDF8-F82F-4E87-AFCB-28053B067CC8}"/>
              </a:ext>
            </a:extLst>
          </p:cNvPr>
          <p:cNvPicPr>
            <a:picLocks noChangeAspect="1"/>
          </p:cNvPicPr>
          <p:nvPr/>
        </p:nvPicPr>
        <p:blipFill>
          <a:blip r:embed="rId2"/>
          <a:stretch>
            <a:fillRect/>
          </a:stretch>
        </p:blipFill>
        <p:spPr>
          <a:xfrm>
            <a:off x="8991600" y="1629068"/>
            <a:ext cx="2877086" cy="4009732"/>
          </a:xfrm>
          <a:prstGeom prst="rect">
            <a:avLst/>
          </a:prstGeom>
        </p:spPr>
      </p:pic>
    </p:spTree>
    <p:extLst>
      <p:ext uri="{BB962C8B-B14F-4D97-AF65-F5344CB8AC3E}">
        <p14:creationId xmlns:p14="http://schemas.microsoft.com/office/powerpoint/2010/main" val="160846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0866-1991-4FBF-BB36-0463CA6A7405}"/>
              </a:ext>
            </a:extLst>
          </p:cNvPr>
          <p:cNvSpPr>
            <a:spLocks noGrp="1"/>
          </p:cNvSpPr>
          <p:nvPr>
            <p:ph type="title"/>
          </p:nvPr>
        </p:nvSpPr>
        <p:spPr>
          <a:xfrm>
            <a:off x="2286000" y="304800"/>
            <a:ext cx="8570975" cy="785574"/>
          </a:xfrm>
        </p:spPr>
        <p:txBody>
          <a:bodyPr/>
          <a:lstStyle/>
          <a:p>
            <a:pPr algn="ctr"/>
            <a:r>
              <a:rPr lang="en-US" sz="2800" dirty="0">
                <a:latin typeface="+mj-lt"/>
              </a:rPr>
              <a:t>CIGIE Top Management and Performance Challenges Facing Multiple Federal Agencies</a:t>
            </a:r>
            <a:endParaRPr lang="en-US" dirty="0">
              <a:latin typeface="+mj-lt"/>
            </a:endParaRPr>
          </a:p>
        </p:txBody>
      </p:sp>
      <p:sp>
        <p:nvSpPr>
          <p:cNvPr id="3" name="Text Placeholder 2">
            <a:extLst>
              <a:ext uri="{FF2B5EF4-FFF2-40B4-BE49-F238E27FC236}">
                <a16:creationId xmlns:a16="http://schemas.microsoft.com/office/drawing/2014/main" id="{F0750204-DE55-4FA0-8623-8EE7D0E0D61A}"/>
              </a:ext>
            </a:extLst>
          </p:cNvPr>
          <p:cNvSpPr>
            <a:spLocks noGrp="1"/>
          </p:cNvSpPr>
          <p:nvPr>
            <p:ph type="body" idx="1"/>
          </p:nvPr>
        </p:nvSpPr>
        <p:spPr>
          <a:xfrm>
            <a:off x="872615" y="1523405"/>
            <a:ext cx="10446767" cy="4420195"/>
          </a:xfrm>
        </p:spPr>
        <p:txBody>
          <a:bodyPr/>
          <a:lstStyle/>
          <a:p>
            <a:r>
              <a:rPr lang="en-US" sz="2800" b="0" u="none" dirty="0">
                <a:solidFill>
                  <a:schemeClr val="tx1"/>
                </a:solidFill>
                <a:latin typeface="Times New Roman" panose="02020603050405020304" pitchFamily="18" charset="0"/>
                <a:cs typeface="Times New Roman" panose="02020603050405020304" pitchFamily="18" charset="0"/>
              </a:rPr>
              <a:t>Cross-Cutting Challenges:</a:t>
            </a:r>
          </a:p>
          <a:p>
            <a:endParaRPr lang="en-US" sz="2800" b="0" u="none" dirty="0">
              <a:solidFill>
                <a:schemeClr val="tx1"/>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Performance Management and Accountability </a:t>
            </a:r>
          </a:p>
          <a:p>
            <a:pPr marL="800100" lvl="1" indent="-3429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Homeland Security, Disaster Management, and COVID-19</a:t>
            </a:r>
          </a:p>
          <a:p>
            <a:pPr marL="800100" lvl="1" indent="-3429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Procurement Management </a:t>
            </a:r>
          </a:p>
          <a:p>
            <a:pPr marL="800100" lvl="1" indent="-342900">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Grant Management </a:t>
            </a:r>
          </a:p>
          <a:p>
            <a:pPr marL="800100" lvl="1" indent="-34290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Information Technology Security and Management </a:t>
            </a:r>
          </a:p>
          <a:p>
            <a:pPr marL="800100" lvl="1" indent="-34290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Human Capital Management </a:t>
            </a:r>
          </a:p>
          <a:p>
            <a:pPr marL="800100" lvl="1" indent="-342900">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Financial Management </a:t>
            </a:r>
          </a:p>
          <a:p>
            <a:endParaRPr lang="en-US" b="0" u="none" dirty="0">
              <a:solidFill>
                <a:schemeClr val="tx1"/>
              </a:solidFill>
              <a:latin typeface="+mn-lt"/>
            </a:endParaRPr>
          </a:p>
          <a:p>
            <a:endParaRPr lang="en-US" b="0" u="none" dirty="0">
              <a:solidFill>
                <a:schemeClr val="tx1"/>
              </a:solidFill>
              <a:latin typeface="+mn-lt"/>
            </a:endParaRPr>
          </a:p>
          <a:p>
            <a:endParaRPr lang="en-US" b="0" u="none" dirty="0">
              <a:solidFill>
                <a:schemeClr val="tx1"/>
              </a:solidFill>
              <a:latin typeface="+mn-lt"/>
            </a:endParaRPr>
          </a:p>
          <a:p>
            <a:endParaRPr lang="en-US" b="0" u="none" dirty="0">
              <a:solidFill>
                <a:schemeClr val="tx1"/>
              </a:solidFill>
              <a:latin typeface="+mn-lt"/>
            </a:endParaRPr>
          </a:p>
          <a:p>
            <a:endParaRPr lang="en-US" dirty="0"/>
          </a:p>
        </p:txBody>
      </p:sp>
      <p:sp>
        <p:nvSpPr>
          <p:cNvPr id="4" name="Footer Placeholder 3">
            <a:extLst>
              <a:ext uri="{FF2B5EF4-FFF2-40B4-BE49-F238E27FC236}">
                <a16:creationId xmlns:a16="http://schemas.microsoft.com/office/drawing/2014/main" id="{1813B119-3C5D-4BB2-90D1-FD5C5B929B39}"/>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2448400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3888-60BE-4874-8FA2-09F65571C5B4}"/>
              </a:ext>
            </a:extLst>
          </p:cNvPr>
          <p:cNvSpPr>
            <a:spLocks noGrp="1"/>
          </p:cNvSpPr>
          <p:nvPr>
            <p:ph type="title"/>
          </p:nvPr>
        </p:nvSpPr>
        <p:spPr>
          <a:xfrm>
            <a:off x="1810512" y="457200"/>
            <a:ext cx="8570975" cy="533400"/>
          </a:xfrm>
        </p:spPr>
        <p:txBody>
          <a:bodyPr/>
          <a:lstStyle/>
          <a:p>
            <a:pPr algn="ctr"/>
            <a:r>
              <a:rPr lang="en-US" sz="3000" dirty="0"/>
              <a:t>898 Panel Continuity in 2021</a:t>
            </a:r>
          </a:p>
        </p:txBody>
      </p:sp>
      <p:sp>
        <p:nvSpPr>
          <p:cNvPr id="3" name="Text Placeholder 2">
            <a:extLst>
              <a:ext uri="{FF2B5EF4-FFF2-40B4-BE49-F238E27FC236}">
                <a16:creationId xmlns:a16="http://schemas.microsoft.com/office/drawing/2014/main" id="{FE20CB05-EBFE-4C70-922E-A02D85005412}"/>
              </a:ext>
            </a:extLst>
          </p:cNvPr>
          <p:cNvSpPr>
            <a:spLocks noGrp="1"/>
          </p:cNvSpPr>
          <p:nvPr>
            <p:ph type="body" idx="1"/>
          </p:nvPr>
        </p:nvSpPr>
        <p:spPr>
          <a:xfrm>
            <a:off x="609600" y="1524000"/>
            <a:ext cx="11201400" cy="4572000"/>
          </a:xfrm>
        </p:spPr>
        <p:txBody>
          <a:bodyPr/>
          <a:lstStyle/>
          <a:p>
            <a:pPr marL="285750" indent="-285750" algn="l">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IG Subcommittee has completed both its 898 Panel recommendations</a:t>
            </a:r>
          </a:p>
          <a:p>
            <a:pPr marL="285750" indent="-285750" algn="l">
              <a:buFont typeface="Arial" panose="020B0604020202020204" pitchFamily="34" charset="0"/>
              <a:buChar char="•"/>
            </a:pPr>
            <a:endParaRPr lang="en-US" sz="1200" b="0" u="none" dirty="0">
              <a:solidFill>
                <a:schemeClr val="tx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The team brought the recommendations further to expand AbilityOne contract training</a:t>
            </a:r>
            <a:endParaRPr lang="en-US" sz="1400" b="0" u="none" dirty="0">
              <a:solidFill>
                <a:schemeClr val="tx1"/>
              </a:solidFill>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1200" b="0" u="none" dirty="0">
              <a:solidFill>
                <a:schemeClr val="tx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As the work of the 898 Panel is completed, there are opportunities to identify and leverage recommendations that will continue after sunset of the Panel</a:t>
            </a:r>
            <a:endParaRPr lang="en-US" sz="1400" b="0" u="none" dirty="0">
              <a:solidFill>
                <a:schemeClr val="tx1"/>
              </a:solidFill>
              <a:latin typeface="Times New Roman" panose="02020603050405020304" pitchFamily="18" charset="0"/>
              <a:cs typeface="Times New Roman" panose="02020603050405020304" pitchFamily="18" charset="0"/>
            </a:endParaRPr>
          </a:p>
          <a:p>
            <a:pPr algn="l"/>
            <a:endParaRPr lang="en-US" sz="1200" b="0" u="none" dirty="0">
              <a:solidFill>
                <a:schemeClr val="tx1"/>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The key continuation items we have identified are:</a:t>
            </a:r>
          </a:p>
          <a:p>
            <a:pPr marL="342900" indent="-342900" algn="l">
              <a:buFont typeface="Arial" panose="020B0604020202020204" pitchFamily="34" charset="0"/>
              <a:buChar char="•"/>
            </a:pPr>
            <a:endParaRPr lang="en-US" sz="1100" b="0" u="none" dirty="0">
              <a:solidFill>
                <a:schemeClr val="tx1"/>
              </a:solidFill>
              <a:latin typeface="Times New Roman" panose="02020603050405020304" pitchFamily="18" charset="0"/>
              <a:cs typeface="Times New Roman" panose="02020603050405020304" pitchFamily="18" charset="0"/>
            </a:endParaRPr>
          </a:p>
          <a:p>
            <a:pPr marL="800100" lvl="1" indent="-3429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Commission's successful implementation of recommendations by 898 Panel</a:t>
            </a:r>
          </a:p>
          <a:p>
            <a:pPr marL="800100" lvl="1" indent="-342900" algn="l">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Focus on continuous updating of the training</a:t>
            </a:r>
            <a:endParaRPr lang="en-US" sz="1100" b="0" u="none" dirty="0">
              <a:solidFill>
                <a:schemeClr val="tx1"/>
              </a:solidFill>
              <a:latin typeface="Times New Roman" panose="02020603050405020304" pitchFamily="18" charset="0"/>
              <a:cs typeface="Times New Roman" panose="02020603050405020304" pitchFamily="18" charset="0"/>
            </a:endParaRPr>
          </a:p>
          <a:p>
            <a:pPr marL="800100" lvl="1" indent="-342900" algn="l">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Leverage training to reduce program erosion; and</a:t>
            </a:r>
            <a:endParaRPr lang="en-US" sz="1100" b="0" u="none" dirty="0">
              <a:solidFill>
                <a:schemeClr val="tx1"/>
              </a:solidFill>
              <a:latin typeface="Times New Roman" panose="02020603050405020304" pitchFamily="18" charset="0"/>
              <a:cs typeface="Times New Roman" panose="02020603050405020304" pitchFamily="18" charset="0"/>
            </a:endParaRPr>
          </a:p>
          <a:p>
            <a:pPr marL="800100" lvl="1" indent="-342900" algn="l">
              <a:buFont typeface="Arial" panose="020B0604020202020204" pitchFamily="34" charset="0"/>
              <a:buChar char="•"/>
            </a:pPr>
            <a:r>
              <a:rPr lang="en-US" sz="2400" b="0" u="none" dirty="0">
                <a:solidFill>
                  <a:schemeClr val="tx1"/>
                </a:solidFill>
                <a:latin typeface="Times New Roman" panose="02020603050405020304" pitchFamily="18" charset="0"/>
                <a:cs typeface="Times New Roman" panose="02020603050405020304" pitchFamily="18" charset="0"/>
              </a:rPr>
              <a:t>Ensure training is available and expanded government-wide</a:t>
            </a:r>
          </a:p>
          <a:p>
            <a:pPr lvl="1" algn="l"/>
            <a:r>
              <a:rPr lang="en-US" sz="2400" dirty="0">
                <a:solidFill>
                  <a:schemeClr val="tx1"/>
                </a:solidFill>
                <a:latin typeface="Times New Roman" panose="02020603050405020304" pitchFamily="18" charset="0"/>
                <a:cs typeface="Times New Roman" panose="02020603050405020304" pitchFamily="18" charset="0"/>
              </a:rPr>
              <a:t>     </a:t>
            </a:r>
            <a:r>
              <a:rPr lang="en-US" sz="2400" b="0" u="none" dirty="0">
                <a:solidFill>
                  <a:schemeClr val="tx1"/>
                </a:solidFill>
                <a:latin typeface="Times New Roman" panose="02020603050405020304" pitchFamily="18" charset="0"/>
                <a:cs typeface="Times New Roman" panose="02020603050405020304" pitchFamily="18" charset="0"/>
              </a:rPr>
              <a:t>both within and outside of DoD</a:t>
            </a:r>
            <a:endParaRPr lang="en-US" dirty="0"/>
          </a:p>
        </p:txBody>
      </p:sp>
      <p:sp>
        <p:nvSpPr>
          <p:cNvPr id="4" name="Footer Placeholder 3">
            <a:extLst>
              <a:ext uri="{FF2B5EF4-FFF2-40B4-BE49-F238E27FC236}">
                <a16:creationId xmlns:a16="http://schemas.microsoft.com/office/drawing/2014/main" id="{9AD4871D-51BC-4FC0-B4A2-FF001A4733C0}"/>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1861397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618437" y="991262"/>
            <a:ext cx="6955124" cy="1066802"/>
          </a:xfrm>
        </p:spPr>
        <p:txBody>
          <a:bodyPr vert="horz" lIns="91440" tIns="45720" rIns="91440" bIns="45720" rtlCol="0">
            <a:normAutofit/>
          </a:bodyPr>
          <a:lstStyle/>
          <a:p>
            <a:pPr algn="ctr" rtl="0">
              <a:spcBef>
                <a:spcPct val="0"/>
              </a:spcBef>
            </a:pPr>
            <a:r>
              <a:rPr lang="en-US" sz="4000" kern="1200" dirty="0">
                <a:solidFill>
                  <a:srgbClr val="FFFFFF"/>
                </a:solidFill>
                <a:latin typeface="+mj-lt"/>
                <a:ea typeface="+mj-ea"/>
                <a:cs typeface="+mj-cs"/>
              </a:rPr>
              <a:t>Q&amp;A</a:t>
            </a:r>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3099917" y="3049325"/>
            <a:ext cx="5992163" cy="913075"/>
          </a:xfrm>
        </p:spPr>
        <p:txBody>
          <a:bodyPr vert="horz" lIns="91440" tIns="45720" rIns="91440" bIns="45720" rtlCol="0" anchor="t">
            <a:normAutofit/>
          </a:bodyPr>
          <a:lstStyle/>
          <a:p>
            <a:pPr rtl="0">
              <a:spcBef>
                <a:spcPts val="1000"/>
              </a:spcBef>
            </a:pPr>
            <a:r>
              <a:rPr lang="en-US" sz="3600" u="none" kern="1200" dirty="0">
                <a:solidFill>
                  <a:srgbClr val="FFFFFF"/>
                </a:solidFill>
                <a:latin typeface="+mn-lt"/>
                <a:ea typeface="+mn-ea"/>
                <a:cs typeface="+mn-cs"/>
              </a:rPr>
              <a:t>Thank you from the OIG team!</a:t>
            </a:r>
          </a:p>
        </p:txBody>
      </p:sp>
      <p:sp>
        <p:nvSpPr>
          <p:cNvPr id="4" name="Footer Placeholder 3">
            <a:extLst>
              <a:ext uri="{FF2B5EF4-FFF2-40B4-BE49-F238E27FC236}">
                <a16:creationId xmlns:a16="http://schemas.microsoft.com/office/drawing/2014/main" id="{C0324DC1-C140-42BC-9E90-75A0715B8A29}"/>
              </a:ext>
            </a:extLst>
          </p:cNvPr>
          <p:cNvSpPr>
            <a:spLocks noGrp="1"/>
          </p:cNvSpPr>
          <p:nvPr>
            <p:ph type="ftr" sz="quarter" idx="5"/>
          </p:nvPr>
        </p:nvSpPr>
        <p:spPr/>
        <p:txBody>
          <a:bodyPr/>
          <a:lstStyle/>
          <a:p>
            <a:r>
              <a:rPr lang="en-US" dirty="0"/>
              <a:t>OIG</a:t>
            </a:r>
          </a:p>
        </p:txBody>
      </p:sp>
    </p:spTree>
    <p:extLst>
      <p:ext uri="{BB962C8B-B14F-4D97-AF65-F5344CB8AC3E}">
        <p14:creationId xmlns:p14="http://schemas.microsoft.com/office/powerpoint/2010/main" val="29357530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133600" y="381000"/>
            <a:ext cx="8570975" cy="553998"/>
          </a:xfrm>
        </p:spPr>
        <p:txBody>
          <a:bodyPr/>
          <a:lstStyle/>
          <a:p>
            <a:pPr algn="ctr"/>
            <a:r>
              <a:rPr lang="en-US" dirty="0"/>
              <a:t>Roadmap</a:t>
            </a:r>
            <a:endParaRPr lang="en-US" sz="4800" dirty="0"/>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1371600" y="1371600"/>
            <a:ext cx="10210800" cy="4663559"/>
          </a:xfrm>
        </p:spPr>
        <p:txBody>
          <a:bodyPr/>
          <a:lstStyle/>
          <a:p>
            <a:pPr marL="342900" indent="-342900">
              <a:buFont typeface="Arial" panose="020B0604020202020204" pitchFamily="34" charset="0"/>
              <a:buChar char="•"/>
            </a:pPr>
            <a:r>
              <a:rPr lang="en-US" sz="2200" b="0" u="none" dirty="0">
                <a:solidFill>
                  <a:schemeClr val="tx1"/>
                </a:solidFill>
                <a:latin typeface="Times New Roman" panose="02020603050405020304" pitchFamily="18" charset="0"/>
                <a:cs typeface="Times New Roman" panose="02020603050405020304" pitchFamily="18" charset="0"/>
              </a:rPr>
              <a:t>Semiannual Report to Congress </a:t>
            </a:r>
          </a:p>
          <a:p>
            <a:pPr marL="342900" indent="-342900">
              <a:buFont typeface="Arial" panose="020B0604020202020204" pitchFamily="34" charset="0"/>
              <a:buChar char="•"/>
            </a:pPr>
            <a:endParaRPr lang="en-US" sz="2200" b="0" u="none"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0" u="none" dirty="0">
                <a:solidFill>
                  <a:schemeClr val="tx1"/>
                </a:solidFill>
                <a:latin typeface="Times New Roman" panose="02020603050405020304" pitchFamily="18" charset="0"/>
                <a:cs typeface="Times New Roman" panose="02020603050405020304" pitchFamily="18" charset="0"/>
              </a:rPr>
              <a:t>Virtual NPA Visits </a:t>
            </a:r>
          </a:p>
          <a:p>
            <a:pPr marL="342900" indent="-342900">
              <a:buFont typeface="Arial" panose="020B0604020202020204" pitchFamily="34" charset="0"/>
              <a:buChar char="•"/>
            </a:pPr>
            <a:endParaRPr lang="en-US" sz="2200" b="0" u="none"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0" u="none" dirty="0">
                <a:solidFill>
                  <a:schemeClr val="tx1"/>
                </a:solidFill>
                <a:latin typeface="Times New Roman" panose="02020603050405020304" pitchFamily="18" charset="0"/>
                <a:cs typeface="Times New Roman" panose="02020603050405020304" pitchFamily="18" charset="0"/>
              </a:rPr>
              <a:t>DOJ Law Enforcement Authority Application </a:t>
            </a:r>
          </a:p>
          <a:p>
            <a:pPr marL="342900" indent="-342900">
              <a:buFont typeface="Arial" panose="020B0604020202020204" pitchFamily="34" charset="0"/>
              <a:buChar char="•"/>
            </a:pPr>
            <a:endParaRPr lang="en-US" sz="2200" b="0" u="none"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0" u="none" dirty="0">
                <a:solidFill>
                  <a:schemeClr val="tx1"/>
                </a:solidFill>
                <a:latin typeface="Times New Roman" panose="02020603050405020304" pitchFamily="18" charset="0"/>
                <a:cs typeface="Times New Roman" panose="02020603050405020304" pitchFamily="18" charset="0"/>
              </a:rPr>
              <a:t>Performance Audits - Program/CNAs</a:t>
            </a:r>
          </a:p>
          <a:p>
            <a:pPr marL="1257300" lvl="2" indent="-342900">
              <a:buFont typeface="Arial" panose="020B0604020202020204" pitchFamily="34" charset="0"/>
              <a:buChar char="•"/>
            </a:pPr>
            <a:r>
              <a:rPr lang="en-US" sz="2200" b="0" u="none" dirty="0">
                <a:solidFill>
                  <a:schemeClr val="tx1"/>
                </a:solidFill>
                <a:latin typeface="Times New Roman" panose="02020603050405020304" pitchFamily="18" charset="0"/>
                <a:cs typeface="Times New Roman" panose="02020603050405020304" pitchFamily="18" charset="0"/>
              </a:rPr>
              <a:t>CNA Selection of NPAs for Project Assignment and Allocation of Orders</a:t>
            </a:r>
          </a:p>
          <a:p>
            <a:pPr marL="1257300" lvl="2" indent="-342900">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Procurement List Addition Process and Procedures</a:t>
            </a:r>
            <a:endParaRPr lang="en-US" sz="2200" b="0" u="none" dirty="0">
              <a:solidFill>
                <a:schemeClr val="tx1"/>
              </a:solidFill>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200" dirty="0">
                <a:solidFill>
                  <a:schemeClr val="tx1"/>
                </a:solidFill>
                <a:latin typeface="Times New Roman" panose="02020603050405020304" pitchFamily="18" charset="0"/>
                <a:cs typeface="Times New Roman" panose="02020603050405020304" pitchFamily="18" charset="0"/>
              </a:rPr>
              <a:t>Audit of the U.S. AbilityOne Compliance Program </a:t>
            </a:r>
          </a:p>
          <a:p>
            <a:pPr lvl="1"/>
            <a:endParaRPr lang="en-US" sz="22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0" u="none" dirty="0">
                <a:solidFill>
                  <a:schemeClr val="tx1"/>
                </a:solidFill>
                <a:latin typeface="Times New Roman" panose="02020603050405020304" pitchFamily="18" charset="0"/>
                <a:cs typeface="Times New Roman" panose="02020603050405020304" pitchFamily="18" charset="0"/>
              </a:rPr>
              <a:t>CIGIE Top Management Challenges Facing Multiple Federal Agencies </a:t>
            </a:r>
          </a:p>
          <a:p>
            <a:pPr marL="342900" indent="-342900">
              <a:buFont typeface="Arial" panose="020B0604020202020204" pitchFamily="34" charset="0"/>
              <a:buChar char="•"/>
            </a:pPr>
            <a:endParaRPr lang="en-US" sz="2200" b="0" u="none"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b="0" u="none" dirty="0">
                <a:solidFill>
                  <a:schemeClr val="tx1"/>
                </a:solidFill>
                <a:latin typeface="Times New Roman" panose="02020603050405020304" pitchFamily="18" charset="0"/>
                <a:cs typeface="Times New Roman" panose="02020603050405020304" pitchFamily="18" charset="0"/>
              </a:rPr>
              <a:t>898 Panel Continuity in 2021 </a:t>
            </a:r>
          </a:p>
        </p:txBody>
      </p:sp>
      <p:sp>
        <p:nvSpPr>
          <p:cNvPr id="4" name="Footer Placeholder 3">
            <a:extLst>
              <a:ext uri="{FF2B5EF4-FFF2-40B4-BE49-F238E27FC236}">
                <a16:creationId xmlns:a16="http://schemas.microsoft.com/office/drawing/2014/main" id="{01367742-2DAF-4824-A38C-D456190E5650}"/>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329335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133600" y="477178"/>
            <a:ext cx="8570975" cy="892552"/>
          </a:xfrm>
        </p:spPr>
        <p:txBody>
          <a:bodyPr/>
          <a:lstStyle/>
          <a:p>
            <a:pPr algn="ctr"/>
            <a:r>
              <a:rPr lang="en-US" sz="3000" dirty="0"/>
              <a:t>Semiannual Report to Congress (SAR)</a:t>
            </a:r>
            <a:br>
              <a:rPr lang="en-US" sz="2800" dirty="0"/>
            </a:br>
            <a:endParaRPr lang="en-US" sz="2800" dirty="0"/>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381000" y="2057400"/>
            <a:ext cx="6858000" cy="3693319"/>
          </a:xfrm>
        </p:spPr>
        <p:txBody>
          <a:bodyPr/>
          <a:lstStyle/>
          <a:p>
            <a:pPr marL="12700" marR="5080" lvl="0" algn="l" defTabSz="914400" rtl="0" eaLnBrk="1" fontAlgn="auto" latinLnBrk="0" hangingPunct="1">
              <a:lnSpc>
                <a:spcPct val="100000"/>
              </a:lnSpc>
              <a:spcBef>
                <a:spcPts val="0"/>
              </a:spcBef>
              <a:spcAft>
                <a:spcPts val="0"/>
              </a:spcAft>
              <a:buClrTx/>
              <a:buSzTx/>
              <a:tabLst/>
              <a:defRPr/>
            </a:pPr>
            <a:endParaRPr lang="en-US" sz="2400" b="0" u="none" kern="1200" spc="-5" dirty="0">
              <a:solidFill>
                <a:schemeClr val="tx1"/>
              </a:solidFill>
              <a:latin typeface="Times New Roman" panose="02020603050405020304" pitchFamily="18" charset="0"/>
              <a:cs typeface="Times New Roman" panose="02020603050405020304" pitchFamily="18" charset="0"/>
            </a:endParaRPr>
          </a:p>
          <a:p>
            <a:pPr marL="469900" marR="5080" indent="-457200" algn="l" rtl="0">
              <a:buFont typeface="Arial" panose="020B0604020202020204" pitchFamily="34" charset="0"/>
              <a:buChar char="•"/>
              <a:defRPr/>
            </a:pPr>
            <a:r>
              <a:rPr lang="en-US" sz="2400" b="0" u="none" dirty="0">
                <a:solidFill>
                  <a:schemeClr val="tx1"/>
                </a:solidFill>
                <a:latin typeface="Times New Roman" panose="02020603050405020304" pitchFamily="18" charset="0"/>
                <a:cs typeface="Times New Roman" panose="02020603050405020304" pitchFamily="18" charset="0"/>
              </a:rPr>
              <a:t>SAR to be issued in April 2021 for period covering October 1, 2020 – March 31, 2021. </a:t>
            </a:r>
          </a:p>
          <a:p>
            <a:pPr marL="12700" marR="5080" algn="l" rtl="0">
              <a:defRPr/>
            </a:pPr>
            <a:r>
              <a:rPr lang="en-US" sz="2400" b="0" u="none" dirty="0">
                <a:solidFill>
                  <a:schemeClr val="tx1"/>
                </a:solidFill>
                <a:latin typeface="Times New Roman" panose="02020603050405020304" pitchFamily="18" charset="0"/>
                <a:cs typeface="Times New Roman" panose="02020603050405020304" pitchFamily="18" charset="0"/>
              </a:rPr>
              <a:t>	Theme: </a:t>
            </a:r>
            <a:r>
              <a:rPr lang="en-US" sz="2400" u="none" dirty="0">
                <a:solidFill>
                  <a:schemeClr val="tx1"/>
                </a:solidFill>
                <a:latin typeface="Times New Roman" panose="02020603050405020304" pitchFamily="18" charset="0"/>
                <a:cs typeface="Times New Roman" panose="02020603050405020304" pitchFamily="18" charset="0"/>
              </a:rPr>
              <a:t>Pivotal Stage</a:t>
            </a:r>
          </a:p>
          <a:p>
            <a:pPr marL="469900" marR="5080" indent="-457200" algn="l" rtl="0">
              <a:buFont typeface="Arial" panose="020B0604020202020204" pitchFamily="34" charset="0"/>
              <a:buChar char="•"/>
              <a:defRPr/>
            </a:pPr>
            <a:endParaRPr lang="en-US" sz="2400" b="0" u="none" dirty="0">
              <a:solidFill>
                <a:schemeClr val="tx1"/>
              </a:solidFill>
              <a:latin typeface="Times New Roman" panose="02020603050405020304" pitchFamily="18" charset="0"/>
              <a:cs typeface="Times New Roman" panose="02020603050405020304" pitchFamily="18" charset="0"/>
            </a:endParaRPr>
          </a:p>
          <a:p>
            <a:pPr marL="469900" marR="5080" indent="-457200" algn="l" rtl="0">
              <a:buFont typeface="Arial" panose="020B0604020202020204" pitchFamily="34" charset="0"/>
              <a:buChar char="•"/>
              <a:defRPr/>
            </a:pPr>
            <a:r>
              <a:rPr lang="en-US" sz="2400" b="0" u="none" dirty="0">
                <a:solidFill>
                  <a:schemeClr val="tx1"/>
                </a:solidFill>
                <a:latin typeface="Times New Roman" panose="02020603050405020304" pitchFamily="18" charset="0"/>
                <a:cs typeface="Times New Roman" panose="02020603050405020304" pitchFamily="18" charset="0"/>
              </a:rPr>
              <a:t>Previous SAR issued covered </a:t>
            </a:r>
          </a:p>
          <a:p>
            <a:pPr marL="12700" marR="5080" algn="l" rtl="0">
              <a:defRPr/>
            </a:pPr>
            <a:r>
              <a:rPr lang="en-US" sz="2400" b="0" u="none" dirty="0">
                <a:solidFill>
                  <a:schemeClr val="tx1"/>
                </a:solidFill>
                <a:latin typeface="Times New Roman" panose="02020603050405020304" pitchFamily="18" charset="0"/>
                <a:cs typeface="Times New Roman" panose="02020603050405020304" pitchFamily="18" charset="0"/>
              </a:rPr>
              <a:t>      April 1, 2020 – September 30, 2020. </a:t>
            </a:r>
          </a:p>
          <a:p>
            <a:pPr marL="12700" marR="5080" algn="l" rtl="0">
              <a:defRPr/>
            </a:pPr>
            <a:r>
              <a:rPr lang="en-US" sz="2400" b="0" u="none" kern="1200" spc="-5" dirty="0">
                <a:solidFill>
                  <a:schemeClr val="tx1"/>
                </a:solidFill>
                <a:latin typeface="Times New Roman" panose="02020603050405020304" pitchFamily="18" charset="0"/>
                <a:cs typeface="Times New Roman" panose="02020603050405020304" pitchFamily="18" charset="0"/>
              </a:rPr>
              <a:t>	Theme: </a:t>
            </a:r>
            <a:r>
              <a:rPr lang="en-US" sz="2400" u="none" kern="1200" spc="-5" dirty="0">
                <a:solidFill>
                  <a:schemeClr val="tx1"/>
                </a:solidFill>
                <a:latin typeface="Times New Roman" panose="02020603050405020304" pitchFamily="18" charset="0"/>
                <a:cs typeface="Times New Roman" panose="02020603050405020304" pitchFamily="18" charset="0"/>
              </a:rPr>
              <a:t>The Future: Tell Your Own Story</a:t>
            </a:r>
          </a:p>
          <a:p>
            <a:pPr marL="12700" marR="5080" lvl="0" algn="l" defTabSz="914400" rtl="0" eaLnBrk="1" fontAlgn="auto" latinLnBrk="0" hangingPunct="1">
              <a:lnSpc>
                <a:spcPct val="100000"/>
              </a:lnSpc>
              <a:spcBef>
                <a:spcPts val="0"/>
              </a:spcBef>
              <a:spcAft>
                <a:spcPts val="0"/>
              </a:spcAft>
              <a:buClrTx/>
              <a:buSzTx/>
              <a:tabLst/>
              <a:defRPr/>
            </a:pPr>
            <a:endParaRPr lang="en-US" sz="2400" b="0" u="none" kern="1200" spc="-5" dirty="0">
              <a:solidFill>
                <a:schemeClr val="tx1"/>
              </a:solidFill>
              <a:latin typeface="+mj-lt"/>
            </a:endParaRPr>
          </a:p>
          <a:p>
            <a:pPr marL="342900" indent="-342900">
              <a:buFont typeface="Arial" panose="020B0604020202020204" pitchFamily="34" charset="0"/>
              <a:buChar char="•"/>
            </a:pPr>
            <a:endParaRPr lang="en-US" sz="2400" b="0" u="none" dirty="0">
              <a:latin typeface="+mn-lt"/>
            </a:endParaRPr>
          </a:p>
        </p:txBody>
      </p:sp>
      <p:pic>
        <p:nvPicPr>
          <p:cNvPr id="5" name="Picture 4" descr="A picture containing clock&#10;&#10;Description automatically generated">
            <a:extLst>
              <a:ext uri="{FF2B5EF4-FFF2-40B4-BE49-F238E27FC236}">
                <a16:creationId xmlns:a16="http://schemas.microsoft.com/office/drawing/2014/main" id="{7F4C25CB-AE00-4270-8DFF-74BC12487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1219200"/>
            <a:ext cx="3924412" cy="5029200"/>
          </a:xfrm>
          <a:prstGeom prst="rect">
            <a:avLst/>
          </a:prstGeom>
        </p:spPr>
      </p:pic>
      <p:sp>
        <p:nvSpPr>
          <p:cNvPr id="4" name="Footer Placeholder 3">
            <a:extLst>
              <a:ext uri="{FF2B5EF4-FFF2-40B4-BE49-F238E27FC236}">
                <a16:creationId xmlns:a16="http://schemas.microsoft.com/office/drawing/2014/main" id="{BC1D6BB6-2879-497A-A482-1F2DBAD222AF}"/>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347417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ADEBD-A12D-4950-AB65-723E13237266}"/>
              </a:ext>
            </a:extLst>
          </p:cNvPr>
          <p:cNvSpPr>
            <a:spLocks noGrp="1"/>
          </p:cNvSpPr>
          <p:nvPr>
            <p:ph type="title"/>
          </p:nvPr>
        </p:nvSpPr>
        <p:spPr>
          <a:xfrm>
            <a:off x="2133600" y="383534"/>
            <a:ext cx="8570975" cy="553998"/>
          </a:xfrm>
        </p:spPr>
        <p:txBody>
          <a:bodyPr/>
          <a:lstStyle/>
          <a:p>
            <a:pPr algn="ctr"/>
            <a:r>
              <a:rPr lang="en-US" dirty="0"/>
              <a:t>Virtual NPA Visits </a:t>
            </a:r>
          </a:p>
        </p:txBody>
      </p:sp>
      <p:sp>
        <p:nvSpPr>
          <p:cNvPr id="3" name="Text Placeholder 2">
            <a:extLst>
              <a:ext uri="{FF2B5EF4-FFF2-40B4-BE49-F238E27FC236}">
                <a16:creationId xmlns:a16="http://schemas.microsoft.com/office/drawing/2014/main" id="{A4FB7A9C-5239-4CD9-BF2A-230F2ABD9F1E}"/>
              </a:ext>
            </a:extLst>
          </p:cNvPr>
          <p:cNvSpPr>
            <a:spLocks noGrp="1"/>
          </p:cNvSpPr>
          <p:nvPr>
            <p:ph type="body" idx="1"/>
          </p:nvPr>
        </p:nvSpPr>
        <p:spPr>
          <a:xfrm>
            <a:off x="304800" y="1352552"/>
            <a:ext cx="8458200" cy="4739759"/>
          </a:xfrm>
        </p:spPr>
        <p:txBody>
          <a:bodyPr/>
          <a:lstStyle/>
          <a:p>
            <a:pPr marL="342900" indent="-342900">
              <a:buFont typeface="Arial" panose="020B0604020202020204" pitchFamily="34" charset="0"/>
              <a:buChar char="•"/>
            </a:pPr>
            <a:r>
              <a:rPr lang="en-US" sz="2600" b="0" u="none" dirty="0">
                <a:solidFill>
                  <a:schemeClr val="tx1"/>
                </a:solidFill>
                <a:latin typeface="Times New Roman" panose="02020603050405020304" pitchFamily="18" charset="0"/>
                <a:cs typeface="Times New Roman" panose="02020603050405020304" pitchFamily="18" charset="0"/>
              </a:rPr>
              <a:t>Toured Goodwill of the Finger Lakes – April 5</a:t>
            </a:r>
            <a:r>
              <a:rPr lang="en-US" sz="2600" b="0" u="none" baseline="30000" dirty="0">
                <a:solidFill>
                  <a:schemeClr val="tx1"/>
                </a:solidFill>
                <a:latin typeface="Times New Roman" panose="02020603050405020304" pitchFamily="18" charset="0"/>
                <a:cs typeface="Times New Roman" panose="02020603050405020304" pitchFamily="18" charset="0"/>
              </a:rPr>
              <a:t>th</a:t>
            </a:r>
            <a:r>
              <a:rPr lang="en-US" sz="2600" b="0" u="none" dirty="0">
                <a:solidFill>
                  <a:schemeClr val="tx1"/>
                </a:solidFill>
                <a:latin typeface="Times New Roman" panose="02020603050405020304" pitchFamily="18" charset="0"/>
                <a:cs typeface="Times New Roman" panose="02020603050405020304" pitchFamily="18" charset="0"/>
              </a:rPr>
              <a:t>, 2021</a:t>
            </a:r>
          </a:p>
          <a:p>
            <a:pPr marL="800100" lvl="1"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Founded as Association of Blind or Visually Impaired (ABVI) in 1911</a:t>
            </a:r>
          </a:p>
          <a:p>
            <a:pPr marL="800100" lvl="1"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Joined Goodwill Industries International in 1994</a:t>
            </a:r>
          </a:p>
          <a:p>
            <a:pPr marL="800100" lvl="1" indent="-34290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700+ member team offers services and programs to help over 150,000 people annually live an independent and meaningful life, including:</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serves people with vision loss and their families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2-1-1/LIFELINE – 24/7 information, referral, and crisis </a:t>
            </a:r>
          </a:p>
          <a:p>
            <a:pPr lvl="2"/>
            <a:r>
              <a:rPr lang="en-US" sz="2000" dirty="0">
                <a:latin typeface="Times New Roman" panose="02020603050405020304" pitchFamily="18" charset="0"/>
                <a:cs typeface="Times New Roman" panose="02020603050405020304" pitchFamily="18" charset="0"/>
              </a:rPr>
              <a:t>      intervention hotline</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Good Neighbor Program – supports work-ready wardrobe programs, green initiatives, and partnering with other community agencies</a:t>
            </a:r>
          </a:p>
          <a:p>
            <a:pPr marL="1257300" lvl="2"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Job Readiness Program – provides job training and placement opportunities for individuals trying to overcome obstacles keeping them from entering or remaining in the workforce</a:t>
            </a:r>
          </a:p>
          <a:p>
            <a:pPr lvl="2"/>
            <a:endParaRPr lang="en-US" sz="16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600" b="0" u="none" dirty="0">
                <a:solidFill>
                  <a:schemeClr val="tx1"/>
                </a:solidFill>
                <a:latin typeface="Times New Roman" panose="02020603050405020304" pitchFamily="18" charset="0"/>
                <a:cs typeface="Times New Roman" panose="02020603050405020304" pitchFamily="18" charset="0"/>
              </a:rPr>
              <a:t>Participated in 898 Panel Virtual Visits, including Skookum </a:t>
            </a:r>
          </a:p>
        </p:txBody>
      </p:sp>
      <p:sp>
        <p:nvSpPr>
          <p:cNvPr id="4" name="Footer Placeholder 3">
            <a:extLst>
              <a:ext uri="{FF2B5EF4-FFF2-40B4-BE49-F238E27FC236}">
                <a16:creationId xmlns:a16="http://schemas.microsoft.com/office/drawing/2014/main" id="{9EFC9771-34B8-4FDA-ABE4-4B18BE771E73}"/>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pic>
        <p:nvPicPr>
          <p:cNvPr id="6" name="Picture 5">
            <a:extLst>
              <a:ext uri="{FF2B5EF4-FFF2-40B4-BE49-F238E27FC236}">
                <a16:creationId xmlns:a16="http://schemas.microsoft.com/office/drawing/2014/main" id="{8208756B-5737-4B20-BCC7-A43AA5EBB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1295401"/>
            <a:ext cx="3441750" cy="3214946"/>
          </a:xfrm>
          <a:prstGeom prst="rect">
            <a:avLst/>
          </a:prstGeom>
        </p:spPr>
      </p:pic>
      <p:pic>
        <p:nvPicPr>
          <p:cNvPr id="8" name="Picture 7">
            <a:extLst>
              <a:ext uri="{FF2B5EF4-FFF2-40B4-BE49-F238E27FC236}">
                <a16:creationId xmlns:a16="http://schemas.microsoft.com/office/drawing/2014/main" id="{57E936F4-C9A6-47DD-8674-5BD51DA2D9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600" y="4613226"/>
            <a:ext cx="2831050" cy="1101774"/>
          </a:xfrm>
          <a:prstGeom prst="rect">
            <a:avLst/>
          </a:prstGeom>
        </p:spPr>
      </p:pic>
    </p:spTree>
    <p:extLst>
      <p:ext uri="{BB962C8B-B14F-4D97-AF65-F5344CB8AC3E}">
        <p14:creationId xmlns:p14="http://schemas.microsoft.com/office/powerpoint/2010/main" val="229948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362200" y="304800"/>
            <a:ext cx="8570975" cy="861774"/>
          </a:xfrm>
        </p:spPr>
        <p:txBody>
          <a:bodyPr/>
          <a:lstStyle/>
          <a:p>
            <a:pPr algn="ctr"/>
            <a:r>
              <a:rPr lang="en-US" sz="2800" dirty="0"/>
              <a:t>OIG Program</a:t>
            </a:r>
            <a:r>
              <a:rPr lang="en-US" sz="2800" spc="-10" dirty="0"/>
              <a:t> </a:t>
            </a:r>
            <a:r>
              <a:rPr lang="en-US" sz="2800" dirty="0"/>
              <a:t>Visits</a:t>
            </a:r>
            <a:r>
              <a:rPr lang="en-US" sz="2800" spc="5" dirty="0"/>
              <a:t> </a:t>
            </a:r>
            <a:r>
              <a:rPr lang="en-US" sz="2800" dirty="0"/>
              <a:t>to Un</a:t>
            </a:r>
            <a:r>
              <a:rPr lang="en-US" sz="2800" spc="10" dirty="0"/>
              <a:t>d</a:t>
            </a:r>
            <a:r>
              <a:rPr lang="en-US" sz="2800" dirty="0"/>
              <a:t>erstand</a:t>
            </a:r>
            <a:r>
              <a:rPr lang="en-US" sz="2800" spc="-40" dirty="0"/>
              <a:t> </a:t>
            </a:r>
            <a:r>
              <a:rPr lang="en-US" sz="2800" dirty="0"/>
              <a:t>the B</a:t>
            </a:r>
            <a:r>
              <a:rPr lang="en-US" sz="2800" spc="5" dirty="0"/>
              <a:t>u</a:t>
            </a:r>
            <a:r>
              <a:rPr lang="en-US" sz="2800" dirty="0"/>
              <a:t>sin</a:t>
            </a:r>
            <a:r>
              <a:rPr lang="en-US" sz="2800" spc="5" dirty="0"/>
              <a:t>e</a:t>
            </a:r>
            <a:r>
              <a:rPr lang="en-US" sz="2800" dirty="0"/>
              <a:t>ss</a:t>
            </a:r>
            <a:r>
              <a:rPr lang="en-US" sz="2800" spc="-25" dirty="0"/>
              <a:t> </a:t>
            </a:r>
            <a:r>
              <a:rPr lang="en-US" sz="2800" dirty="0"/>
              <a:t>of</a:t>
            </a:r>
            <a:r>
              <a:rPr lang="en-US" sz="2800" spc="5" dirty="0"/>
              <a:t> </a:t>
            </a:r>
            <a:r>
              <a:rPr lang="en-US" sz="2800" dirty="0"/>
              <a:t>A</a:t>
            </a:r>
            <a:r>
              <a:rPr lang="en-US" sz="2800" spc="5" dirty="0"/>
              <a:t>b</a:t>
            </a:r>
            <a:r>
              <a:rPr lang="en-US" sz="2800" dirty="0"/>
              <a:t>i</a:t>
            </a:r>
            <a:r>
              <a:rPr lang="en-US" sz="2800" spc="-10" dirty="0"/>
              <a:t>l</a:t>
            </a:r>
            <a:r>
              <a:rPr lang="en-US" sz="2800" dirty="0"/>
              <a:t>it</a:t>
            </a:r>
            <a:r>
              <a:rPr lang="en-US" sz="2800" spc="-30" dirty="0"/>
              <a:t>y</a:t>
            </a:r>
            <a:r>
              <a:rPr lang="en-US" sz="2800" dirty="0"/>
              <a:t>One</a:t>
            </a:r>
            <a:endParaRPr lang="en-US" sz="2800" dirty="0">
              <a:latin typeface="+mn-lt"/>
            </a:endParaRPr>
          </a:p>
        </p:txBody>
      </p:sp>
      <p:sp>
        <p:nvSpPr>
          <p:cNvPr id="3" name="Footer Placeholder 2">
            <a:extLst>
              <a:ext uri="{FF2B5EF4-FFF2-40B4-BE49-F238E27FC236}">
                <a16:creationId xmlns:a16="http://schemas.microsoft.com/office/drawing/2014/main" id="{658A403F-E0D3-4098-92A7-58AD721A0606}"/>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pic>
        <p:nvPicPr>
          <p:cNvPr id="7" name="Picture 6" descr="Logo, company name&#10;&#10;Description automatically generated">
            <a:extLst>
              <a:ext uri="{FF2B5EF4-FFF2-40B4-BE49-F238E27FC236}">
                <a16:creationId xmlns:a16="http://schemas.microsoft.com/office/drawing/2014/main" id="{097D90D6-A939-4266-B3C8-06EBD0931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41" y="1371600"/>
            <a:ext cx="8844007" cy="4343400"/>
          </a:xfrm>
          <a:prstGeom prst="rect">
            <a:avLst/>
          </a:prstGeom>
        </p:spPr>
      </p:pic>
      <p:pic>
        <p:nvPicPr>
          <p:cNvPr id="9" name="Picture 8" descr="Text&#10;&#10;Description automatically generated">
            <a:extLst>
              <a:ext uri="{FF2B5EF4-FFF2-40B4-BE49-F238E27FC236}">
                <a16:creationId xmlns:a16="http://schemas.microsoft.com/office/drawing/2014/main" id="{FE557340-26B0-45F2-917C-BDD3B68ED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800" y="1535537"/>
            <a:ext cx="2551057" cy="1416117"/>
          </a:xfrm>
          <a:prstGeom prst="rect">
            <a:avLst/>
          </a:prstGeom>
        </p:spPr>
      </p:pic>
      <p:pic>
        <p:nvPicPr>
          <p:cNvPr id="24" name="Picture 23" descr="Text&#10;&#10;Description automatically generated">
            <a:extLst>
              <a:ext uri="{FF2B5EF4-FFF2-40B4-BE49-F238E27FC236}">
                <a16:creationId xmlns:a16="http://schemas.microsoft.com/office/drawing/2014/main" id="{7846D673-DD7B-405C-9F3A-44814CED9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41" y="5181600"/>
            <a:ext cx="2658980" cy="891842"/>
          </a:xfrm>
          <a:prstGeom prst="rect">
            <a:avLst/>
          </a:prstGeom>
        </p:spPr>
      </p:pic>
      <p:pic>
        <p:nvPicPr>
          <p:cNvPr id="26" name="Picture 25" descr="A picture containing text, night sky&#10;&#10;Description automatically generated">
            <a:extLst>
              <a:ext uri="{FF2B5EF4-FFF2-40B4-BE49-F238E27FC236}">
                <a16:creationId xmlns:a16="http://schemas.microsoft.com/office/drawing/2014/main" id="{90DFFB64-2941-4686-946E-244265051F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1075" y="3027553"/>
            <a:ext cx="1536755" cy="2427169"/>
          </a:xfrm>
          <a:prstGeom prst="rect">
            <a:avLst/>
          </a:prstGeom>
        </p:spPr>
      </p:pic>
    </p:spTree>
    <p:extLst>
      <p:ext uri="{BB962C8B-B14F-4D97-AF65-F5344CB8AC3E}">
        <p14:creationId xmlns:p14="http://schemas.microsoft.com/office/powerpoint/2010/main" val="308400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74444-A21A-4A41-B476-A97A573E09F9}"/>
              </a:ext>
            </a:extLst>
          </p:cNvPr>
          <p:cNvSpPr>
            <a:spLocks noGrp="1"/>
          </p:cNvSpPr>
          <p:nvPr>
            <p:ph type="title"/>
          </p:nvPr>
        </p:nvSpPr>
        <p:spPr>
          <a:xfrm>
            <a:off x="1905000" y="457200"/>
            <a:ext cx="9390888" cy="492443"/>
          </a:xfrm>
        </p:spPr>
        <p:txBody>
          <a:bodyPr/>
          <a:lstStyle/>
          <a:p>
            <a:pPr algn="ctr"/>
            <a:r>
              <a:rPr lang="en-US" sz="3200" dirty="0"/>
              <a:t>OIG Law Enforcement Authority Application</a:t>
            </a:r>
          </a:p>
        </p:txBody>
      </p:sp>
      <p:sp>
        <p:nvSpPr>
          <p:cNvPr id="3" name="Text Placeholder 2">
            <a:extLst>
              <a:ext uri="{FF2B5EF4-FFF2-40B4-BE49-F238E27FC236}">
                <a16:creationId xmlns:a16="http://schemas.microsoft.com/office/drawing/2014/main" id="{D6176F35-844E-47DF-9065-BEFF707C80BA}"/>
              </a:ext>
            </a:extLst>
          </p:cNvPr>
          <p:cNvSpPr>
            <a:spLocks noGrp="1"/>
          </p:cNvSpPr>
          <p:nvPr>
            <p:ph type="body" idx="1"/>
          </p:nvPr>
        </p:nvSpPr>
        <p:spPr>
          <a:xfrm>
            <a:off x="838200" y="2133600"/>
            <a:ext cx="10252203" cy="3816429"/>
          </a:xfrm>
        </p:spPr>
        <p:txBody>
          <a:bodyPr/>
          <a:lstStyle/>
          <a:p>
            <a:pPr marL="457200" indent="-457200" algn="just">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The IG Act empowers Inspectors General to apply directly to the Attorney General for law enforcement authority</a:t>
            </a:r>
          </a:p>
          <a:p>
            <a:pPr marL="457200" indent="-457200" algn="just">
              <a:buFont typeface="Arial" panose="020B0604020202020204" pitchFamily="34" charset="0"/>
              <a:buChar char="•"/>
            </a:pPr>
            <a:endParaRPr lang="en-US" sz="2800" b="0" u="none" dirty="0">
              <a:solidFill>
                <a:schemeClr val="tx1"/>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b="0" u="none" dirty="0">
                <a:solidFill>
                  <a:schemeClr val="tx1"/>
                </a:solidFill>
                <a:latin typeface="Times New Roman" panose="02020603050405020304" pitchFamily="18" charset="0"/>
                <a:cs typeface="Times New Roman" panose="02020603050405020304" pitchFamily="18" charset="0"/>
              </a:rPr>
              <a:t>OIG initiated the formal application process with the Department of Justice</a:t>
            </a:r>
          </a:p>
          <a:p>
            <a:pPr marL="457200" indent="-457200" algn="just">
              <a:buFont typeface="Arial" panose="020B0604020202020204" pitchFamily="34" charset="0"/>
              <a:buChar char="•"/>
            </a:pPr>
            <a:endParaRPr lang="en-US" sz="2800" b="0" u="none" dirty="0">
              <a:solidFill>
                <a:schemeClr val="tx1"/>
              </a:solidFill>
              <a:latin typeface="Times New Roman" panose="02020603050405020304" pitchFamily="18" charset="0"/>
              <a:cs typeface="Times New Roman" panose="02020603050405020304" pitchFamily="18" charset="0"/>
            </a:endParaRPr>
          </a:p>
          <a:p>
            <a:pPr marL="457200" indent="-457200" algn="just" rtl="0">
              <a:buFont typeface="Arial" panose="020B0604020202020204" pitchFamily="34" charset="0"/>
              <a:buChar char="•"/>
            </a:pPr>
            <a:r>
              <a:rPr lang="en-US" sz="2800" b="0" u="none" kern="1200" dirty="0">
                <a:solidFill>
                  <a:schemeClr val="tx1"/>
                </a:solidFill>
                <a:latin typeface="Times New Roman" panose="02020603050405020304" pitchFamily="18" charset="0"/>
                <a:cs typeface="Times New Roman" panose="02020603050405020304" pitchFamily="18" charset="0"/>
              </a:rPr>
              <a:t>DOJ accepted our application and is working with the OIG</a:t>
            </a:r>
          </a:p>
          <a:p>
            <a:pPr algn="just"/>
            <a:endParaRPr lang="en-US" sz="3200" b="0" u="none"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3E0AEE92-9E84-4977-B68D-15370BE96D5E}"/>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226563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DCF6-B169-429F-AFA4-9C3D0258C828}"/>
              </a:ext>
            </a:extLst>
          </p:cNvPr>
          <p:cNvSpPr>
            <a:spLocks noGrp="1"/>
          </p:cNvSpPr>
          <p:nvPr>
            <p:ph type="title"/>
          </p:nvPr>
        </p:nvSpPr>
        <p:spPr>
          <a:xfrm>
            <a:off x="2057400" y="304799"/>
            <a:ext cx="8533435" cy="1938992"/>
          </a:xfrm>
        </p:spPr>
        <p:txBody>
          <a:bodyPr/>
          <a:lstStyle/>
          <a:p>
            <a:pPr algn="ctr" fontAlgn="base"/>
            <a:r>
              <a:rPr lang="en-US" sz="2400" dirty="0"/>
              <a:t>Audit of the CNA Selection of NPAs for </a:t>
            </a:r>
            <a:br>
              <a:rPr lang="en-US" sz="2400" dirty="0"/>
            </a:br>
            <a:r>
              <a:rPr lang="en-US" sz="2400" dirty="0"/>
              <a:t>Project Assignment and Allocation of Orders</a:t>
            </a:r>
            <a:br>
              <a:rPr lang="en-US" sz="2200" dirty="0"/>
            </a:br>
            <a:br>
              <a:rPr lang="en-US" sz="2200" b="0" dirty="0"/>
            </a:br>
            <a:r>
              <a:rPr lang="en-US" sz="2400" dirty="0"/>
              <a:t> </a:t>
            </a:r>
            <a:br>
              <a:rPr lang="en-US" dirty="0"/>
            </a:br>
            <a:r>
              <a:rPr kumimoji="0" lang="en-US" sz="3200" b="1" i="0" u="none" strike="noStrike" kern="0" cap="none" spc="0" normalizeH="0" baseline="0" noProof="0" dirty="0">
                <a:ln>
                  <a:noFill/>
                </a:ln>
                <a:solidFill>
                  <a:prstClr val="white"/>
                </a:solidFill>
                <a:effectLst/>
                <a:uLnTx/>
                <a:uFillTx/>
                <a:latin typeface="Arial"/>
                <a:ea typeface="+mj-ea"/>
                <a:cs typeface="Arial"/>
              </a:rPr>
              <a:t> </a:t>
            </a:r>
            <a:endParaRPr lang="en-US" dirty="0"/>
          </a:p>
        </p:txBody>
      </p:sp>
      <p:sp>
        <p:nvSpPr>
          <p:cNvPr id="3" name="Text Placeholder 2">
            <a:extLst>
              <a:ext uri="{FF2B5EF4-FFF2-40B4-BE49-F238E27FC236}">
                <a16:creationId xmlns:a16="http://schemas.microsoft.com/office/drawing/2014/main" id="{B8145887-216B-4BE8-BF48-5AE3B81A7D99}"/>
              </a:ext>
            </a:extLst>
          </p:cNvPr>
          <p:cNvSpPr>
            <a:spLocks noGrp="1"/>
          </p:cNvSpPr>
          <p:nvPr>
            <p:ph type="body" idx="1"/>
          </p:nvPr>
        </p:nvSpPr>
        <p:spPr>
          <a:xfrm>
            <a:off x="609600" y="1447800"/>
            <a:ext cx="11125199" cy="5011787"/>
          </a:xfrm>
        </p:spPr>
        <p:txBody>
          <a:bodyPr/>
          <a:lstStyle/>
          <a:p>
            <a:pPr marL="342900" marR="0" lvl="0" indent="-342900" algn="l" defTabSz="914400" rtl="0" eaLnBrk="1" fontAlgn="base" latinLnBrk="0" hangingPunct="1">
              <a:lnSpc>
                <a:spcPct val="100000"/>
              </a:lnSpc>
              <a:spcBef>
                <a:spcPts val="0"/>
              </a:spcBef>
              <a:spcAft>
                <a:spcPts val="600"/>
              </a:spcAft>
              <a:buClrTx/>
              <a:buSzTx/>
              <a:buFontTx/>
              <a:buChar char="•"/>
              <a:tabLst/>
              <a:defRPr/>
            </a:pPr>
            <a:r>
              <a:rPr lang="en-US" sz="2200" u="none" dirty="0">
                <a:solidFill>
                  <a:schemeClr val="tx1"/>
                </a:solidFill>
                <a:latin typeface="Times New Roman" panose="02020603050405020304" pitchFamily="18" charset="0"/>
                <a:cs typeface="Times New Roman" panose="02020603050405020304" pitchFamily="18" charset="0"/>
              </a:rPr>
              <a:t>Audit Objective:</a:t>
            </a:r>
            <a:r>
              <a:rPr lang="en-US" sz="2200" b="0" u="none" dirty="0">
                <a:solidFill>
                  <a:schemeClr val="tx1"/>
                </a:solidFill>
                <a:latin typeface="Times New Roman" panose="02020603050405020304" pitchFamily="18" charset="0"/>
                <a:cs typeface="Times New Roman" panose="02020603050405020304" pitchFamily="18" charset="0"/>
              </a:rPr>
              <a:t> Our objective was to assess the extent to which the implementation of the project assignment and allocation process by the CNAs is effective and follows applicable laws and regulations as well as established policies and procedures. </a:t>
            </a:r>
            <a:endParaRPr lang="en-US" sz="2200" u="none"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u="none" dirty="0">
              <a:solidFill>
                <a:schemeClr val="tx1"/>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u="none" dirty="0">
                <a:solidFill>
                  <a:schemeClr val="tx1"/>
                </a:solidFill>
                <a:latin typeface="Times New Roman" panose="02020603050405020304" pitchFamily="18" charset="0"/>
                <a:cs typeface="Times New Roman" panose="02020603050405020304" pitchFamily="18" charset="0"/>
              </a:rPr>
              <a:t>Results in Brief: </a:t>
            </a:r>
            <a:r>
              <a:rPr lang="en-US" sz="2200" b="0" u="none" dirty="0">
                <a:solidFill>
                  <a:schemeClr val="tx1"/>
                </a:solidFill>
                <a:latin typeface="Times New Roman" panose="02020603050405020304" pitchFamily="18" charset="0"/>
                <a:cs typeface="Times New Roman" panose="02020603050405020304" pitchFamily="18" charset="0"/>
              </a:rPr>
              <a:t>the CNAs’ project distribution processes were generally effective and followed applicable laws, regulations, and established guidance from the Commission. However, CNAs’ distribution processes could be improved with:</a:t>
            </a:r>
          </a:p>
          <a:p>
            <a:pPr marL="1257300" lvl="2" indent="-342900" algn="l" rtl="0">
              <a:buFont typeface="Arial" panose="020B0604020202020204" pitchFamily="34" charset="0"/>
              <a:buChar char="•"/>
              <a:defRPr/>
            </a:pPr>
            <a:r>
              <a:rPr lang="en-US" sz="2200" b="0" u="none" dirty="0">
                <a:solidFill>
                  <a:schemeClr val="tx1"/>
                </a:solidFill>
                <a:latin typeface="Times New Roman" panose="02020603050405020304" pitchFamily="18" charset="0"/>
                <a:cs typeface="Times New Roman" panose="02020603050405020304" pitchFamily="18" charset="0"/>
              </a:rPr>
              <a:t>updated guidance</a:t>
            </a:r>
          </a:p>
          <a:p>
            <a:pPr marL="1257300" lvl="2" indent="-342900" algn="l" rtl="0">
              <a:buFont typeface="Arial" panose="020B0604020202020204" pitchFamily="34" charset="0"/>
              <a:buChar char="•"/>
              <a:defRPr/>
            </a:pPr>
            <a:r>
              <a:rPr lang="en-US" sz="2200" b="0" u="none" dirty="0">
                <a:solidFill>
                  <a:schemeClr val="tx1"/>
                </a:solidFill>
                <a:latin typeface="Times New Roman" panose="02020603050405020304" pitchFamily="18" charset="0"/>
                <a:cs typeface="Times New Roman" panose="02020603050405020304" pitchFamily="18" charset="0"/>
              </a:rPr>
              <a:t>better management, and</a:t>
            </a:r>
          </a:p>
          <a:p>
            <a:pPr marL="1257300" lvl="2" indent="-342900" algn="l" rtl="0">
              <a:buFont typeface="Arial" panose="020B0604020202020204" pitchFamily="34" charset="0"/>
              <a:buChar char="•"/>
              <a:defRPr/>
            </a:pPr>
            <a:r>
              <a:rPr lang="en-US" sz="2200" b="0" u="none" dirty="0">
                <a:solidFill>
                  <a:schemeClr val="tx1"/>
                </a:solidFill>
                <a:latin typeface="Times New Roman" panose="02020603050405020304" pitchFamily="18" charset="0"/>
                <a:cs typeface="Times New Roman" panose="02020603050405020304" pitchFamily="18" charset="0"/>
              </a:rPr>
              <a:t>additional oversight from the Commission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0" u="none" dirty="0">
              <a:solidFill>
                <a:schemeClr val="tx1"/>
              </a:solidFill>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u="none" dirty="0">
                <a:solidFill>
                  <a:schemeClr val="tx1"/>
                </a:solidFill>
                <a:latin typeface="Times New Roman" panose="02020603050405020304" pitchFamily="18" charset="0"/>
                <a:cs typeface="Times New Roman" panose="02020603050405020304" pitchFamily="18" charset="0"/>
              </a:rPr>
              <a:t>The audit report identified several improvement areas and offered seven recommendations to help the Commission improve its controls over the CNAs’ project distribution processes and their effectiveness in helping the Commission.</a:t>
            </a:r>
            <a:br>
              <a:rPr lang="en-US" sz="2100" dirty="0">
                <a:solidFill>
                  <a:schemeClr val="tx1"/>
                </a:solidFill>
                <a:latin typeface="+mn-lt"/>
              </a:rPr>
            </a:br>
            <a:endParaRPr lang="en-US" sz="2100" b="0" u="none" dirty="0">
              <a:solidFill>
                <a:schemeClr val="tx1"/>
              </a:solidFill>
              <a:latin typeface="+mn-lt"/>
            </a:endParaRPr>
          </a:p>
        </p:txBody>
      </p:sp>
      <p:sp>
        <p:nvSpPr>
          <p:cNvPr id="4" name="Footer Placeholder 3">
            <a:extLst>
              <a:ext uri="{FF2B5EF4-FFF2-40B4-BE49-F238E27FC236}">
                <a16:creationId xmlns:a16="http://schemas.microsoft.com/office/drawing/2014/main" id="{2FC5C59A-D361-460D-80A3-9577AEC0D364}"/>
              </a:ext>
            </a:extLst>
          </p:cNvPr>
          <p:cNvSpPr>
            <a:spLocks noGrp="1"/>
          </p:cNvSpPr>
          <p:nvPr>
            <p:ph type="ftr" sz="quarter" idx="5"/>
          </p:nvPr>
        </p:nvSpPr>
        <p:spPr>
          <a:xfrm>
            <a:off x="4145280" y="6377940"/>
            <a:ext cx="3901439" cy="27699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OIG</a:t>
            </a:r>
          </a:p>
        </p:txBody>
      </p:sp>
    </p:spTree>
    <p:extLst>
      <p:ext uri="{BB962C8B-B14F-4D97-AF65-F5344CB8AC3E}">
        <p14:creationId xmlns:p14="http://schemas.microsoft.com/office/powerpoint/2010/main" val="703848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26195-1A1C-492F-9CBC-F7674EFDCDC4}"/>
              </a:ext>
            </a:extLst>
          </p:cNvPr>
          <p:cNvSpPr>
            <a:spLocks noGrp="1"/>
          </p:cNvSpPr>
          <p:nvPr>
            <p:ph type="title"/>
          </p:nvPr>
        </p:nvSpPr>
        <p:spPr>
          <a:xfrm>
            <a:off x="2362200" y="304800"/>
            <a:ext cx="8570975" cy="814864"/>
          </a:xfrm>
        </p:spPr>
        <p:txBody>
          <a:bodyPr/>
          <a:lstStyle/>
          <a:p>
            <a:pPr algn="ctr"/>
            <a:r>
              <a:rPr lang="en-US" sz="2400" dirty="0">
                <a:latin typeface="Arial" panose="020B0604020202020204" pitchFamily="34" charset="0"/>
                <a:cs typeface="Arial" panose="020B0604020202020204" pitchFamily="34" charset="0"/>
              </a:rPr>
              <a:t>Audit of the CNA Selection of NPAs for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Project Assignment and Allocation of Orders</a:t>
            </a:r>
            <a:endParaRPr lang="en-US" sz="2400" dirty="0"/>
          </a:p>
        </p:txBody>
      </p:sp>
      <p:sp>
        <p:nvSpPr>
          <p:cNvPr id="3" name="Text Placeholder 2">
            <a:extLst>
              <a:ext uri="{FF2B5EF4-FFF2-40B4-BE49-F238E27FC236}">
                <a16:creationId xmlns:a16="http://schemas.microsoft.com/office/drawing/2014/main" id="{66FD8559-9A89-45E8-8F8C-F3E3A8EBC8D9}"/>
              </a:ext>
            </a:extLst>
          </p:cNvPr>
          <p:cNvSpPr>
            <a:spLocks noGrp="1"/>
          </p:cNvSpPr>
          <p:nvPr>
            <p:ph type="body" idx="1"/>
          </p:nvPr>
        </p:nvSpPr>
        <p:spPr>
          <a:xfrm>
            <a:off x="457200" y="1213008"/>
            <a:ext cx="10972801" cy="4431983"/>
          </a:xfrm>
        </p:spPr>
        <p:txBody>
          <a:bodyPr/>
          <a:lstStyle/>
          <a:p>
            <a:pPr marL="342900" indent="-342900" rtl="0">
              <a:buFont typeface="Wingdings" panose="05000000000000000000" pitchFamily="2" charset="2"/>
              <a:buChar char="§"/>
            </a:pPr>
            <a:endParaRPr lang="en-US" sz="2200" u="none" dirty="0">
              <a:solidFill>
                <a:schemeClr val="tx1"/>
              </a:solidFill>
              <a:latin typeface="Times New Roman" panose="02020603050405020304" pitchFamily="18" charset="0"/>
              <a:cs typeface="Times New Roman" panose="02020603050405020304" pitchFamily="18" charset="0"/>
            </a:endParaRPr>
          </a:p>
          <a:p>
            <a:pPr rtl="0"/>
            <a:r>
              <a:rPr lang="en-US" sz="2600" b="0" u="none" dirty="0">
                <a:solidFill>
                  <a:schemeClr val="tx1"/>
                </a:solidFill>
                <a:latin typeface="Times New Roman" panose="02020603050405020304" pitchFamily="18" charset="0"/>
                <a:cs typeface="Times New Roman" panose="02020603050405020304" pitchFamily="18" charset="0"/>
              </a:rPr>
              <a:t>Additional Findings:</a:t>
            </a:r>
          </a:p>
          <a:p>
            <a:pPr marL="457200" indent="-457200" rtl="0">
              <a:buFont typeface="Wingdings" panose="05000000000000000000" pitchFamily="2" charset="2"/>
              <a:buChar char="§"/>
            </a:pPr>
            <a:endParaRPr lang="en-US" sz="2600" b="0" u="none" dirty="0">
              <a:solidFill>
                <a:schemeClr val="tx1"/>
              </a:solidFill>
              <a:latin typeface="Times New Roman" panose="02020603050405020304" pitchFamily="18" charset="0"/>
              <a:cs typeface="Times New Roman" panose="02020603050405020304" pitchFamily="18" charset="0"/>
            </a:endParaRPr>
          </a:p>
          <a:p>
            <a:pPr marL="914400" lvl="1" indent="-457200" rtl="0">
              <a:buFont typeface="Wingdings" panose="05000000000000000000" pitchFamily="2" charset="2"/>
              <a:buChar char="§"/>
            </a:pPr>
            <a:r>
              <a:rPr lang="en-US" sz="2600" b="0" u="none" dirty="0">
                <a:solidFill>
                  <a:schemeClr val="tx1"/>
                </a:solidFill>
                <a:latin typeface="Times New Roman" panose="02020603050405020304" pitchFamily="18" charset="0"/>
                <a:cs typeface="Times New Roman" panose="02020603050405020304" pitchFamily="18" charset="0"/>
              </a:rPr>
              <a:t>The Commission’s policy 51.301 is outdated and does not define the meaning of the terms equitable and transparent distribution of projects although GAO recommended updating this policy in 2013</a:t>
            </a:r>
          </a:p>
          <a:p>
            <a:pPr marL="457200" indent="-457200" rtl="0">
              <a:buFont typeface="Wingdings" panose="05000000000000000000" pitchFamily="2" charset="2"/>
              <a:buChar char="§"/>
            </a:pPr>
            <a:endParaRPr lang="en-US" sz="2600" b="0" u="none" dirty="0">
              <a:solidFill>
                <a:schemeClr val="tx1"/>
              </a:solidFill>
              <a:latin typeface="Times New Roman" panose="02020603050405020304" pitchFamily="18" charset="0"/>
              <a:cs typeface="Times New Roman" panose="02020603050405020304" pitchFamily="18" charset="0"/>
            </a:endParaRPr>
          </a:p>
          <a:p>
            <a:pPr marL="914400" lvl="1" indent="-457200" rtl="0">
              <a:buFont typeface="Wingdings" panose="05000000000000000000" pitchFamily="2" charset="2"/>
              <a:buChar char="§"/>
            </a:pPr>
            <a:r>
              <a:rPr lang="en-US" sz="2600" b="0" u="none" dirty="0">
                <a:solidFill>
                  <a:schemeClr val="tx1"/>
                </a:solidFill>
                <a:latin typeface="Times New Roman" panose="02020603050405020304" pitchFamily="18" charset="0"/>
                <a:cs typeface="Times New Roman" panose="02020603050405020304" pitchFamily="18" charset="0"/>
              </a:rPr>
              <a:t>The CNAs’ adoption of the interim test pilot policy has been delayed because the Commission has not clarified whether this is required and has not provided the CNAs with sufficient programmatic guidance on the goals, timelines, and risks for the pilot program</a:t>
            </a:r>
          </a:p>
        </p:txBody>
      </p:sp>
      <p:sp>
        <p:nvSpPr>
          <p:cNvPr id="4" name="Footer Placeholder 3">
            <a:extLst>
              <a:ext uri="{FF2B5EF4-FFF2-40B4-BE49-F238E27FC236}">
                <a16:creationId xmlns:a16="http://schemas.microsoft.com/office/drawing/2014/main" id="{6AD57951-4A8C-4482-B438-758E36375B78}"/>
              </a:ext>
            </a:extLst>
          </p:cNvPr>
          <p:cNvSpPr>
            <a:spLocks noGrp="1"/>
          </p:cNvSpPr>
          <p:nvPr>
            <p:ph type="ftr" sz="quarter" idx="5"/>
          </p:nvPr>
        </p:nvSpPr>
        <p:spPr>
          <a:xfrm>
            <a:off x="4145280" y="6377940"/>
            <a:ext cx="3901439" cy="276999"/>
          </a:xfrm>
        </p:spPr>
        <p:txBody>
          <a:bodyPr/>
          <a:lstStyle/>
          <a:p>
            <a:r>
              <a:rPr lang="en-US" dirty="0">
                <a:solidFill>
                  <a:schemeClr val="bg1"/>
                </a:solidFill>
              </a:rPr>
              <a:t>OIG</a:t>
            </a:r>
          </a:p>
        </p:txBody>
      </p:sp>
    </p:spTree>
    <p:extLst>
      <p:ext uri="{BB962C8B-B14F-4D97-AF65-F5344CB8AC3E}">
        <p14:creationId xmlns:p14="http://schemas.microsoft.com/office/powerpoint/2010/main" val="524922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1BC6-9690-4A02-9163-52F4BD92E0BE}"/>
              </a:ext>
            </a:extLst>
          </p:cNvPr>
          <p:cNvSpPr>
            <a:spLocks noGrp="1"/>
          </p:cNvSpPr>
          <p:nvPr>
            <p:ph type="title"/>
          </p:nvPr>
        </p:nvSpPr>
        <p:spPr>
          <a:xfrm>
            <a:off x="1810512" y="336406"/>
            <a:ext cx="9467088" cy="738664"/>
          </a:xfrm>
        </p:spPr>
        <p:txBody>
          <a:bodyPr/>
          <a:lstStyle/>
          <a:p>
            <a:pPr algn="ctr"/>
            <a:r>
              <a:rPr lang="en-US" sz="2400" dirty="0">
                <a:latin typeface="Arial" panose="020B0604020202020204" pitchFamily="34" charset="0"/>
                <a:cs typeface="Arial" panose="020B0604020202020204" pitchFamily="34" charset="0"/>
              </a:rPr>
              <a:t>Audit of the CNA Selection of NPAs for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Project Assignment and Allocation of Orders</a:t>
            </a:r>
          </a:p>
        </p:txBody>
      </p:sp>
      <p:sp>
        <p:nvSpPr>
          <p:cNvPr id="3" name="Text Placeholder 2">
            <a:extLst>
              <a:ext uri="{FF2B5EF4-FFF2-40B4-BE49-F238E27FC236}">
                <a16:creationId xmlns:a16="http://schemas.microsoft.com/office/drawing/2014/main" id="{2BBCEB86-A09F-4A45-803D-C8B089F47099}"/>
              </a:ext>
            </a:extLst>
          </p:cNvPr>
          <p:cNvSpPr>
            <a:spLocks noGrp="1"/>
          </p:cNvSpPr>
          <p:nvPr>
            <p:ph type="body" idx="1"/>
          </p:nvPr>
        </p:nvSpPr>
        <p:spPr>
          <a:xfrm>
            <a:off x="533400" y="1557417"/>
            <a:ext cx="10744200" cy="3908762"/>
          </a:xfrm>
        </p:spPr>
        <p:txBody>
          <a:bodyPr/>
          <a:lstStyle/>
          <a:p>
            <a:pPr rtl="0"/>
            <a:r>
              <a:rPr lang="en-US" sz="2600" b="0" u="none" dirty="0">
                <a:solidFill>
                  <a:schemeClr val="tx1"/>
                </a:solidFill>
                <a:latin typeface="Times New Roman" panose="02020603050405020304" pitchFamily="18" charset="0"/>
                <a:cs typeface="Times New Roman" panose="02020603050405020304" pitchFamily="18" charset="0"/>
              </a:rPr>
              <a:t>Additional findings, continued:</a:t>
            </a:r>
          </a:p>
          <a:p>
            <a:pPr marL="457200" indent="-457200" rtl="0">
              <a:buFont typeface="Wingdings" panose="05000000000000000000" pitchFamily="2" charset="2"/>
              <a:buChar char="§"/>
            </a:pPr>
            <a:endParaRPr lang="en-US" sz="2600" b="0" u="none" dirty="0">
              <a:solidFill>
                <a:schemeClr val="tx1"/>
              </a:solidFill>
              <a:latin typeface="Times New Roman" panose="02020603050405020304" pitchFamily="18" charset="0"/>
              <a:cs typeface="Times New Roman" panose="02020603050405020304" pitchFamily="18" charset="0"/>
            </a:endParaRPr>
          </a:p>
          <a:p>
            <a:pPr marL="914400" lvl="1" indent="-457200" rtl="0">
              <a:buFont typeface="Wingdings" panose="05000000000000000000" pitchFamily="2" charset="2"/>
              <a:buChar char="§"/>
            </a:pPr>
            <a:r>
              <a:rPr lang="en-US" sz="2600" b="0" u="none" dirty="0">
                <a:solidFill>
                  <a:schemeClr val="tx1"/>
                </a:solidFill>
                <a:latin typeface="Times New Roman" panose="02020603050405020304" pitchFamily="18" charset="0"/>
                <a:cs typeface="Times New Roman" panose="02020603050405020304" pitchFamily="18" charset="0"/>
              </a:rPr>
              <a:t>Resolution of CNAs following stated Commission guidance requires the Commission addressing several issues that remain unresolved since 2018</a:t>
            </a:r>
          </a:p>
          <a:p>
            <a:pPr marL="457200" indent="-457200">
              <a:buFont typeface="Wingdings" panose="05000000000000000000" pitchFamily="2" charset="2"/>
              <a:buChar char="§"/>
            </a:pPr>
            <a:endParaRPr lang="en-US" sz="2600" b="0" u="none" dirty="0">
              <a:solidFill>
                <a:schemeClr val="tx1"/>
              </a:solidFill>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
            </a:pPr>
            <a:r>
              <a:rPr lang="en-US" sz="2600" b="0" u="none" dirty="0">
                <a:solidFill>
                  <a:schemeClr val="tx1"/>
                </a:solidFill>
                <a:latin typeface="Times New Roman" panose="02020603050405020304" pitchFamily="18" charset="0"/>
                <a:cs typeface="Times New Roman" panose="02020603050405020304" pitchFamily="18" charset="0"/>
              </a:rPr>
              <a:t>The Commission has not studied whether different sized NPAs receiving a mix of project opportunities could help increase the number of people employed through the program and the Commission’s understanding of whether project assignments are transparent is limited</a:t>
            </a:r>
          </a:p>
          <a:p>
            <a:endParaRPr lang="en-US" dirty="0"/>
          </a:p>
        </p:txBody>
      </p:sp>
      <p:sp>
        <p:nvSpPr>
          <p:cNvPr id="4" name="Footer Placeholder 3">
            <a:extLst>
              <a:ext uri="{FF2B5EF4-FFF2-40B4-BE49-F238E27FC236}">
                <a16:creationId xmlns:a16="http://schemas.microsoft.com/office/drawing/2014/main" id="{2AFA6231-D5E2-4AD0-86F3-1E938314BA80}"/>
              </a:ext>
            </a:extLst>
          </p:cNvPr>
          <p:cNvSpPr>
            <a:spLocks noGrp="1"/>
          </p:cNvSpPr>
          <p:nvPr>
            <p:ph type="ftr" sz="quarter" idx="5"/>
          </p:nvPr>
        </p:nvSpPr>
        <p:spPr/>
        <p:txBody>
          <a:bodyPr/>
          <a:lstStyle/>
          <a:p>
            <a:r>
              <a:rPr lang="en-US" dirty="0"/>
              <a:t>OIG</a:t>
            </a:r>
          </a:p>
        </p:txBody>
      </p:sp>
    </p:spTree>
    <p:extLst>
      <p:ext uri="{BB962C8B-B14F-4D97-AF65-F5344CB8AC3E}">
        <p14:creationId xmlns:p14="http://schemas.microsoft.com/office/powerpoint/2010/main" val="2886373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3953</TotalTime>
  <Words>1079</Words>
  <Application>Microsoft Office PowerPoint</Application>
  <PresentationFormat>Widescreen</PresentationFormat>
  <Paragraphs>145</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Office Theme</vt:lpstr>
      <vt:lpstr>PowerPoint Presentation</vt:lpstr>
      <vt:lpstr>Roadmap</vt:lpstr>
      <vt:lpstr>Semiannual Report to Congress (SAR) </vt:lpstr>
      <vt:lpstr>Virtual NPA Visits </vt:lpstr>
      <vt:lpstr>OIG Program Visits to Understand the Business of AbilityOne</vt:lpstr>
      <vt:lpstr>OIG Law Enforcement Authority Application</vt:lpstr>
      <vt:lpstr>Audit of the CNA Selection of NPAs for  Project Assignment and Allocation of Orders     </vt:lpstr>
      <vt:lpstr>Audit of the CNA Selection of NPAs for  Project Assignment and Allocation of Orders</vt:lpstr>
      <vt:lpstr>Audit of the CNA Selection of NPAs for  Project Assignment and Allocation of Orders</vt:lpstr>
      <vt:lpstr>Audit of the Procurement List Addition  Process, Procedures, and Practices  </vt:lpstr>
      <vt:lpstr>Audit of the Procurement List Addition  Process, Procedures, and Practices  </vt:lpstr>
      <vt:lpstr>Audit of the AbilityOne Compliance Program </vt:lpstr>
      <vt:lpstr>CIGIE Top Management and Performance Challenges  Facing Multiple Federal Agencies </vt:lpstr>
      <vt:lpstr>CIGIE Top Management and Performance Challenges Facing Multiple Federal Agencies</vt:lpstr>
      <vt:lpstr>898 Panel Continuity in 2021</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oig</dc:creator>
  <cp:lastModifiedBy>Jessica Johnson</cp:lastModifiedBy>
  <cp:revision>175</cp:revision>
  <dcterms:created xsi:type="dcterms:W3CDTF">2020-11-23T21:10:44Z</dcterms:created>
  <dcterms:modified xsi:type="dcterms:W3CDTF">2021-04-08T14:06:22Z</dcterms:modified>
</cp:coreProperties>
</file>