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3" r:id="rId2"/>
    <p:sldId id="294" r:id="rId3"/>
    <p:sldId id="257" r:id="rId4"/>
    <p:sldId id="292" r:id="rId5"/>
    <p:sldId id="293" r:id="rId6"/>
    <p:sldId id="283" r:id="rId7"/>
    <p:sldId id="295" r:id="rId8"/>
    <p:sldId id="299" r:id="rId9"/>
    <p:sldId id="285" r:id="rId10"/>
    <p:sldId id="304" r:id="rId11"/>
    <p:sldId id="296" r:id="rId12"/>
    <p:sldId id="286" r:id="rId13"/>
    <p:sldId id="300" r:id="rId14"/>
    <p:sldId id="284" r:id="rId15"/>
    <p:sldId id="298" r:id="rId16"/>
    <p:sldId id="263" r:id="rId17"/>
    <p:sldId id="302" r:id="rId18"/>
    <p:sldId id="289" r:id="rId19"/>
    <p:sldId id="288"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863C7-F9A5-48A2-96F3-0A23F689C51E}" v="248" dt="2020-01-17T22:42:19.83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86443" autoAdjust="0"/>
  </p:normalViewPr>
  <p:slideViewPr>
    <p:cSldViewPr>
      <p:cViewPr varScale="1">
        <p:scale>
          <a:sx n="55" d="100"/>
          <a:sy n="55" d="100"/>
        </p:scale>
        <p:origin x="948" y="48"/>
      </p:cViewPr>
      <p:guideLst>
        <p:guide orient="horz" pos="2880"/>
        <p:guide pos="2160"/>
      </p:guideLst>
    </p:cSldViewPr>
  </p:slideViewPr>
  <p:outlineViewPr>
    <p:cViewPr>
      <p:scale>
        <a:sx n="33" d="100"/>
        <a:sy n="33" d="100"/>
      </p:scale>
      <p:origin x="0" y="-3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1A01F-DC70-437A-97CE-57ED788214D4}" type="doc">
      <dgm:prSet loTypeId="urn:microsoft.com/office/officeart/2005/8/layout/hierarchy4" loCatId="list" qsTypeId="urn:microsoft.com/office/officeart/2005/8/quickstyle/simple4" qsCatId="simple" csTypeId="urn:microsoft.com/office/officeart/2005/8/colors/accent1_2" csCatId="accent1" phldr="1"/>
      <dgm:spPr/>
      <dgm:t>
        <a:bodyPr/>
        <a:lstStyle/>
        <a:p>
          <a:endParaRPr lang="en-US"/>
        </a:p>
      </dgm:t>
    </dgm:pt>
    <dgm:pt modelId="{4DDF3EA8-9058-41B1-BFFB-17B80EB2776D}">
      <dgm:prSet phldrT="[Text]" custT="1"/>
      <dgm:spPr>
        <a:xfrm>
          <a:off x="5357" y="0"/>
          <a:ext cx="5481042" cy="571500"/>
        </a:xfrm>
        <a:prstGeom prst="roundRect">
          <a:avLst>
            <a:gd name="adj" fmla="val 10000"/>
          </a:avLst>
        </a:prstGeom>
        <a:solidFill>
          <a:srgbClr val="5B9BD5"/>
        </a:solidFill>
        <a:ln>
          <a:noFill/>
        </a:ln>
        <a:effectLst/>
      </dgm:spPr>
      <dgm:t>
        <a:bodyPr/>
        <a:lstStyle/>
        <a:p>
          <a:r>
            <a:rPr lang="en-US" sz="2800" b="1" dirty="0">
              <a:solidFill>
                <a:sysClr val="window" lastClr="FFFFFF"/>
              </a:solidFill>
              <a:latin typeface="Calibri" panose="020F0502020204030204"/>
              <a:ea typeface="+mn-ea"/>
              <a:cs typeface="+mn-cs"/>
            </a:rPr>
            <a:t>CNA:  Over Twenty Five Meetings with CNA Leadership/ CEOs</a:t>
          </a:r>
        </a:p>
      </dgm:t>
    </dgm:pt>
    <dgm:pt modelId="{35871374-2E85-4F33-B990-3501AA7C88CE}" type="parTrans" cxnId="{B97A6900-53FC-430A-8D1C-7B69BFC9E8E5}">
      <dgm:prSet/>
      <dgm:spPr/>
      <dgm:t>
        <a:bodyPr/>
        <a:lstStyle/>
        <a:p>
          <a:endParaRPr lang="en-US"/>
        </a:p>
      </dgm:t>
    </dgm:pt>
    <dgm:pt modelId="{45516AF7-10C2-4249-AEFA-8A9BC228F8E3}" type="sibTrans" cxnId="{B97A6900-53FC-430A-8D1C-7B69BFC9E8E5}">
      <dgm:prSet/>
      <dgm:spPr/>
      <dgm:t>
        <a:bodyPr/>
        <a:lstStyle/>
        <a:p>
          <a:endParaRPr lang="en-US"/>
        </a:p>
      </dgm:t>
    </dgm:pt>
    <dgm:pt modelId="{083EF3B0-0765-432F-BB89-7E3973343F7F}" type="pres">
      <dgm:prSet presAssocID="{5601A01F-DC70-437A-97CE-57ED788214D4}" presName="Name0" presStyleCnt="0">
        <dgm:presLayoutVars>
          <dgm:chPref val="1"/>
          <dgm:dir/>
          <dgm:animOne val="branch"/>
          <dgm:animLvl val="lvl"/>
          <dgm:resizeHandles/>
        </dgm:presLayoutVars>
      </dgm:prSet>
      <dgm:spPr/>
    </dgm:pt>
    <dgm:pt modelId="{1225B05B-4037-48D3-943E-20DF6A7EBE71}" type="pres">
      <dgm:prSet presAssocID="{4DDF3EA8-9058-41B1-BFFB-17B80EB2776D}" presName="vertOne" presStyleCnt="0"/>
      <dgm:spPr/>
    </dgm:pt>
    <dgm:pt modelId="{B442352B-D3CF-45D4-9F37-19DBFD717986}" type="pres">
      <dgm:prSet presAssocID="{4DDF3EA8-9058-41B1-BFFB-17B80EB2776D}" presName="txOne" presStyleLbl="node0" presStyleIdx="0" presStyleCnt="1" custLinFactY="500000" custLinFactNeighborX="3646" custLinFactNeighborY="561667">
        <dgm:presLayoutVars>
          <dgm:chPref val="3"/>
        </dgm:presLayoutVars>
      </dgm:prSet>
      <dgm:spPr/>
    </dgm:pt>
    <dgm:pt modelId="{EBF5BCC6-93D7-40FF-AEFB-55580C8DBB61}" type="pres">
      <dgm:prSet presAssocID="{4DDF3EA8-9058-41B1-BFFB-17B80EB2776D}" presName="horzOne" presStyleCnt="0"/>
      <dgm:spPr/>
    </dgm:pt>
  </dgm:ptLst>
  <dgm:cxnLst>
    <dgm:cxn modelId="{B97A6900-53FC-430A-8D1C-7B69BFC9E8E5}" srcId="{5601A01F-DC70-437A-97CE-57ED788214D4}" destId="{4DDF3EA8-9058-41B1-BFFB-17B80EB2776D}" srcOrd="0" destOrd="0" parTransId="{35871374-2E85-4F33-B990-3501AA7C88CE}" sibTransId="{45516AF7-10C2-4249-AEFA-8A9BC228F8E3}"/>
    <dgm:cxn modelId="{2A058C3C-47AB-4412-8492-D24182D4556F}" type="presOf" srcId="{4DDF3EA8-9058-41B1-BFFB-17B80EB2776D}" destId="{B442352B-D3CF-45D4-9F37-19DBFD717986}" srcOrd="0" destOrd="0" presId="urn:microsoft.com/office/officeart/2005/8/layout/hierarchy4"/>
    <dgm:cxn modelId="{A0478799-6DA7-4DA1-A77E-E7F9B86A4EE1}" type="presOf" srcId="{5601A01F-DC70-437A-97CE-57ED788214D4}" destId="{083EF3B0-0765-432F-BB89-7E3973343F7F}" srcOrd="0" destOrd="0" presId="urn:microsoft.com/office/officeart/2005/8/layout/hierarchy4"/>
    <dgm:cxn modelId="{DF542DC5-1AAB-4AB0-9F08-711485E51318}" type="presParOf" srcId="{083EF3B0-0765-432F-BB89-7E3973343F7F}" destId="{1225B05B-4037-48D3-943E-20DF6A7EBE71}" srcOrd="0" destOrd="0" presId="urn:microsoft.com/office/officeart/2005/8/layout/hierarchy4"/>
    <dgm:cxn modelId="{071D4356-1B72-4F44-8E06-6CA32DCF31A9}" type="presParOf" srcId="{1225B05B-4037-48D3-943E-20DF6A7EBE71}" destId="{B442352B-D3CF-45D4-9F37-19DBFD717986}" srcOrd="0" destOrd="0" presId="urn:microsoft.com/office/officeart/2005/8/layout/hierarchy4"/>
    <dgm:cxn modelId="{0AC4A924-9DC2-438C-852F-FBCE7100FDBB}" type="presParOf" srcId="{1225B05B-4037-48D3-943E-20DF6A7EBE71}" destId="{EBF5BCC6-93D7-40FF-AEFB-55580C8DBB6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2352B-D3CF-45D4-9F37-19DBFD717986}">
      <dsp:nvSpPr>
        <dsp:cNvPr id="0" name=""/>
        <dsp:cNvSpPr/>
      </dsp:nvSpPr>
      <dsp:spPr>
        <a:xfrm>
          <a:off x="8250" y="0"/>
          <a:ext cx="8440037" cy="865329"/>
        </a:xfrm>
        <a:prstGeom prst="roundRect">
          <a:avLst>
            <a:gd name="adj" fmla="val 10000"/>
          </a:avLst>
        </a:prstGeom>
        <a:solidFill>
          <a:srgbClr val="5B9BD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 lastClr="FFFFFF"/>
              </a:solidFill>
              <a:latin typeface="Calibri" panose="020F0502020204030204"/>
              <a:ea typeface="+mn-ea"/>
              <a:cs typeface="+mn-cs"/>
            </a:rPr>
            <a:t>CNA:  Over Twenty Five Meetings with CNA Leadership/ CEOs</a:t>
          </a:r>
        </a:p>
      </dsp:txBody>
      <dsp:txXfrm>
        <a:off x="33595" y="25345"/>
        <a:ext cx="8389347" cy="8146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734" y="1"/>
            <a:ext cx="3037840" cy="466972"/>
          </a:xfrm>
          <a:prstGeom prst="rect">
            <a:avLst/>
          </a:prstGeom>
        </p:spPr>
        <p:txBody>
          <a:bodyPr vert="horz" lIns="91440" tIns="45720" rIns="91440" bIns="45720" rtlCol="0"/>
          <a:lstStyle>
            <a:lvl1pPr algn="r">
              <a:defRPr sz="1200"/>
            </a:lvl1pPr>
          </a:lstStyle>
          <a:p>
            <a:fld id="{AEABAFDA-21A6-4B0D-A637-F91CF66F8129}" type="datetimeFigureOut">
              <a:rPr lang="en-US" smtClean="0"/>
              <a:t>3/15/2022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4"/>
            <a:ext cx="5608320" cy="366045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29"/>
            <a:ext cx="3037840" cy="46697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29429"/>
            <a:ext cx="3037840" cy="466971"/>
          </a:xfrm>
          <a:prstGeom prst="rect">
            <a:avLst/>
          </a:prstGeom>
        </p:spPr>
        <p:txBody>
          <a:bodyPr vert="horz" lIns="91440" tIns="45720" rIns="91440" bIns="45720" rtlCol="0" anchor="b"/>
          <a:lstStyle>
            <a:lvl1pPr algn="r">
              <a:defRPr sz="1200"/>
            </a:lvl1pPr>
          </a:lstStyle>
          <a:p>
            <a:fld id="{F32312F8-205C-47A4-9331-F740A1E3BFD9}" type="slidenum">
              <a:rPr lang="en-US" smtClean="0"/>
              <a:t>‹#›</a:t>
            </a:fld>
            <a:endParaRPr lang="en-US" dirty="0"/>
          </a:p>
        </p:txBody>
      </p:sp>
    </p:spTree>
    <p:extLst>
      <p:ext uri="{BB962C8B-B14F-4D97-AF65-F5344CB8AC3E}">
        <p14:creationId xmlns:p14="http://schemas.microsoft.com/office/powerpoint/2010/main" val="117155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312F8-205C-47A4-9331-F740A1E3BF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312F8-205C-47A4-9331-F740A1E3BFD9}" type="slidenum">
              <a:rPr lang="en-US" smtClean="0"/>
              <a:t>6</a:t>
            </a:fld>
            <a:endParaRPr lang="en-US" dirty="0"/>
          </a:p>
        </p:txBody>
      </p:sp>
    </p:spTree>
    <p:extLst>
      <p:ext uri="{BB962C8B-B14F-4D97-AF65-F5344CB8AC3E}">
        <p14:creationId xmlns:p14="http://schemas.microsoft.com/office/powerpoint/2010/main" val="260704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312F8-205C-47A4-9331-F740A1E3BFD9}" type="slidenum">
              <a:rPr lang="en-US" smtClean="0"/>
              <a:t>7</a:t>
            </a:fld>
            <a:endParaRPr lang="en-US" dirty="0"/>
          </a:p>
        </p:txBody>
      </p:sp>
    </p:spTree>
    <p:extLst>
      <p:ext uri="{BB962C8B-B14F-4D97-AF65-F5344CB8AC3E}">
        <p14:creationId xmlns:p14="http://schemas.microsoft.com/office/powerpoint/2010/main" val="1683255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312F8-205C-47A4-9331-F740A1E3BFD9}" type="slidenum">
              <a:rPr lang="en-US" smtClean="0"/>
              <a:t>9</a:t>
            </a:fld>
            <a:endParaRPr lang="en-US" dirty="0"/>
          </a:p>
        </p:txBody>
      </p:sp>
    </p:spTree>
    <p:extLst>
      <p:ext uri="{BB962C8B-B14F-4D97-AF65-F5344CB8AC3E}">
        <p14:creationId xmlns:p14="http://schemas.microsoft.com/office/powerpoint/2010/main" val="371954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312F8-205C-47A4-9331-F740A1E3BFD9}" type="slidenum">
              <a:rPr lang="en-US" smtClean="0"/>
              <a:t>11</a:t>
            </a:fld>
            <a:endParaRPr lang="en-US" dirty="0"/>
          </a:p>
        </p:txBody>
      </p:sp>
    </p:spTree>
    <p:extLst>
      <p:ext uri="{BB962C8B-B14F-4D97-AF65-F5344CB8AC3E}">
        <p14:creationId xmlns:p14="http://schemas.microsoft.com/office/powerpoint/2010/main" val="6900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312F8-205C-47A4-9331-F740A1E3BFD9}" type="slidenum">
              <a:rPr lang="en-US" smtClean="0"/>
              <a:t>12</a:t>
            </a:fld>
            <a:endParaRPr lang="en-US" dirty="0"/>
          </a:p>
        </p:txBody>
      </p:sp>
    </p:spTree>
    <p:extLst>
      <p:ext uri="{BB962C8B-B14F-4D97-AF65-F5344CB8AC3E}">
        <p14:creationId xmlns:p14="http://schemas.microsoft.com/office/powerpoint/2010/main" val="2068602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312F8-205C-47A4-9331-F740A1E3BFD9}" type="slidenum">
              <a:rPr lang="en-US" smtClean="0"/>
              <a:t>14</a:t>
            </a:fld>
            <a:endParaRPr lang="en-US" dirty="0"/>
          </a:p>
        </p:txBody>
      </p:sp>
    </p:spTree>
    <p:extLst>
      <p:ext uri="{BB962C8B-B14F-4D97-AF65-F5344CB8AC3E}">
        <p14:creationId xmlns:p14="http://schemas.microsoft.com/office/powerpoint/2010/main" val="2103939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312F8-205C-47A4-9331-F740A1E3BFD9}" type="slidenum">
              <a:rPr lang="en-US" smtClean="0"/>
              <a:t>15</a:t>
            </a:fld>
            <a:endParaRPr lang="en-US" dirty="0"/>
          </a:p>
        </p:txBody>
      </p:sp>
    </p:spTree>
    <p:extLst>
      <p:ext uri="{BB962C8B-B14F-4D97-AF65-F5344CB8AC3E}">
        <p14:creationId xmlns:p14="http://schemas.microsoft.com/office/powerpoint/2010/main" val="3301679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312F8-205C-47A4-9331-F740A1E3BFD9}" type="slidenum">
              <a:rPr lang="en-US" smtClean="0"/>
              <a:t>16</a:t>
            </a:fld>
            <a:endParaRPr lang="en-US" dirty="0"/>
          </a:p>
        </p:txBody>
      </p:sp>
    </p:spTree>
    <p:extLst>
      <p:ext uri="{BB962C8B-B14F-4D97-AF65-F5344CB8AC3E}">
        <p14:creationId xmlns:p14="http://schemas.microsoft.com/office/powerpoint/2010/main" val="1761577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u="sng">
                <a:solidFill>
                  <a:srgbClr val="173156"/>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dirty="0"/>
          </a:p>
        </p:txBody>
      </p:sp>
      <p:sp>
        <p:nvSpPr>
          <p:cNvPr id="7" name="Holder 7"/>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dirty="0"/>
          </a:p>
        </p:txBody>
      </p:sp>
      <p:sp>
        <p:nvSpPr>
          <p:cNvPr id="5" name="Holder 5"/>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dirty="0"/>
          </a:p>
        </p:txBody>
      </p:sp>
      <p:sp>
        <p:nvSpPr>
          <p:cNvPr id="4" name="Holder 4"/>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99" cy="6857997"/>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1810512" y="336406"/>
            <a:ext cx="8570975" cy="76581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a:xfrm>
            <a:off x="1330197" y="1557417"/>
            <a:ext cx="9531604" cy="4243705"/>
          </a:xfrm>
          <a:prstGeom prst="rect">
            <a:avLst/>
          </a:prstGeom>
        </p:spPr>
        <p:txBody>
          <a:bodyPr wrap="square" lIns="0" tIns="0" rIns="0" bIns="0">
            <a:spAutoFit/>
          </a:bodyPr>
          <a:lstStyle>
            <a:lvl1pPr>
              <a:defRPr sz="2000" b="1" i="0" u="sng">
                <a:solidFill>
                  <a:srgbClr val="173156"/>
                </a:solidFill>
                <a:latin typeface="Arial"/>
                <a:cs typeface="Arial"/>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3/15/2022</a:t>
            </a:fld>
            <a:endParaRPr lang="en-US" dirty="0"/>
          </a:p>
        </p:txBody>
      </p:sp>
      <p:sp>
        <p:nvSpPr>
          <p:cNvPr id="6" name="Holder 6"/>
          <p:cNvSpPr>
            <a:spLocks noGrp="1"/>
          </p:cNvSpPr>
          <p:nvPr>
            <p:ph type="sldNum" sz="quarter" idx="7"/>
          </p:nvPr>
        </p:nvSpPr>
        <p:spPr>
          <a:xfrm>
            <a:off x="11934697" y="6560226"/>
            <a:ext cx="191770" cy="231140"/>
          </a:xfrm>
          <a:prstGeom prst="rect">
            <a:avLst/>
          </a:prstGeom>
        </p:spPr>
        <p:txBody>
          <a:bodyPr wrap="square" lIns="0" tIns="0" rIns="0" bIns="0">
            <a:spAutoFit/>
          </a:bodyPr>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Hotline@oig.abilityone.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1685458"/>
            <a:ext cx="7188580" cy="616900"/>
          </a:xfrm>
          <a:prstGeom prst="rect">
            <a:avLst/>
          </a:prstGeom>
        </p:spPr>
        <p:txBody>
          <a:bodyPr vert="horz" wrap="square" lIns="0" tIns="0" rIns="0" bIns="0" rtlCol="0">
            <a:spAutoFit/>
          </a:bodyPr>
          <a:lstStyle/>
          <a:p>
            <a:pPr marL="12700" algn="ctr">
              <a:lnSpc>
                <a:spcPts val="5235"/>
              </a:lnSpc>
            </a:pPr>
            <a:r>
              <a:rPr sz="4000" dirty="0">
                <a:solidFill>
                  <a:schemeClr val="tx2"/>
                </a:solidFill>
              </a:rPr>
              <a:t>Office of Ins</a:t>
            </a:r>
            <a:r>
              <a:rPr sz="4000" spc="-15" dirty="0">
                <a:solidFill>
                  <a:schemeClr val="tx2"/>
                </a:solidFill>
              </a:rPr>
              <a:t>p</a:t>
            </a:r>
            <a:r>
              <a:rPr sz="4000" dirty="0">
                <a:solidFill>
                  <a:schemeClr val="tx2"/>
                </a:solidFill>
              </a:rPr>
              <a:t>ector Ge</a:t>
            </a:r>
            <a:r>
              <a:rPr sz="4000" spc="-15" dirty="0">
                <a:solidFill>
                  <a:schemeClr val="tx2"/>
                </a:solidFill>
              </a:rPr>
              <a:t>n</a:t>
            </a:r>
            <a:r>
              <a:rPr sz="4000" dirty="0">
                <a:solidFill>
                  <a:schemeClr val="tx2"/>
                </a:solidFill>
              </a:rPr>
              <a:t>eral</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sz="1000" b="1" i="0" u="none" strike="noStrike" kern="1200" cap="none" spc="-5" normalizeH="0" baseline="0" noProof="0" dirty="0">
                <a:ln>
                  <a:noFill/>
                </a:ln>
                <a:solidFill>
                  <a:prstClr val="white"/>
                </a:solidFill>
                <a:effectLst/>
                <a:uLnTx/>
                <a:uFillTx/>
                <a:latin typeface="Arial"/>
                <a:ea typeface="+mn-ea"/>
                <a:cs typeface="Arial"/>
              </a:rPr>
              <a:pPr marL="25400" marR="0" lvl="0" indent="0" algn="l" defTabSz="914400" rtl="0" eaLnBrk="1" fontAlgn="auto" latinLnBrk="0" hangingPunct="1">
                <a:lnSpc>
                  <a:spcPct val="100000"/>
                </a:lnSpc>
                <a:spcBef>
                  <a:spcPts val="0"/>
                </a:spcBef>
                <a:spcAft>
                  <a:spcPts val="0"/>
                </a:spcAft>
                <a:buClrTx/>
                <a:buSzTx/>
                <a:buFontTx/>
                <a:buNone/>
                <a:tabLst/>
                <a:defRPr/>
              </a:pPr>
              <a:t>1</a:t>
            </a:fld>
            <a:endParaRPr kumimoji="0" sz="1000" b="1" i="0" u="none" strike="noStrike" kern="1200" cap="none" spc="-5" normalizeH="0" baseline="0" noProof="0" dirty="0">
              <a:ln>
                <a:noFill/>
              </a:ln>
              <a:solidFill>
                <a:prstClr val="white"/>
              </a:solidFill>
              <a:effectLst/>
              <a:uLnTx/>
              <a:uFillTx/>
              <a:latin typeface="Arial"/>
              <a:ea typeface="+mn-ea"/>
              <a:cs typeface="Arial"/>
            </a:endParaRPr>
          </a:p>
        </p:txBody>
      </p:sp>
      <p:sp>
        <p:nvSpPr>
          <p:cNvPr id="3" name="object 3"/>
          <p:cNvSpPr txBox="1"/>
          <p:nvPr/>
        </p:nvSpPr>
        <p:spPr>
          <a:xfrm>
            <a:off x="1524000" y="2866995"/>
            <a:ext cx="9559925" cy="566758"/>
          </a:xfrm>
          <a:prstGeom prst="rect">
            <a:avLst/>
          </a:prstGeom>
        </p:spPr>
        <p:txBody>
          <a:bodyPr vert="horz" wrap="square" lIns="0" tIns="0" rIns="0" bIns="0" rtlCol="0">
            <a:spAutoFit/>
          </a:bodyPr>
          <a:lstStyle/>
          <a:p>
            <a:pPr marL="12700" marR="0" lvl="0" indent="0" algn="ctr" defTabSz="914400" rtl="0" eaLnBrk="1" fontAlgn="auto" latinLnBrk="0" hangingPunct="1">
              <a:lnSpc>
                <a:spcPts val="4760"/>
              </a:lnSpc>
              <a:spcBef>
                <a:spcPts val="0"/>
              </a:spcBef>
              <a:spcAft>
                <a:spcPts val="0"/>
              </a:spcAft>
              <a:buClrTx/>
              <a:buSzTx/>
              <a:buFontTx/>
              <a:buNone/>
              <a:tabLst/>
              <a:defRPr/>
            </a:pPr>
            <a:r>
              <a:rPr kumimoji="0" sz="3600" b="1" i="0" u="none" strike="noStrike" kern="1200" cap="none" spc="-5" normalizeH="0" baseline="0" noProof="0" dirty="0">
                <a:ln>
                  <a:noFill/>
                </a:ln>
                <a:solidFill>
                  <a:srgbClr val="1F497D"/>
                </a:solidFill>
                <a:effectLst/>
                <a:uLnTx/>
                <a:uFillTx/>
                <a:latin typeface="Arial"/>
                <a:ea typeface="+mn-ea"/>
                <a:cs typeface="Arial"/>
              </a:rPr>
              <a:t>U.S. </a:t>
            </a:r>
            <a:r>
              <a:rPr kumimoji="0" sz="3600" b="1" i="0" u="none" strike="noStrike" kern="1200" cap="none" spc="-5" normalizeH="0" baseline="0" noProof="0" dirty="0" err="1">
                <a:ln>
                  <a:noFill/>
                </a:ln>
                <a:solidFill>
                  <a:srgbClr val="1F497D"/>
                </a:solidFill>
                <a:effectLst/>
                <a:uLnTx/>
                <a:uFillTx/>
                <a:latin typeface="Arial"/>
                <a:ea typeface="+mn-ea"/>
                <a:cs typeface="Arial"/>
              </a:rPr>
              <a:t>Abil</a:t>
            </a:r>
            <a:r>
              <a:rPr kumimoji="0" sz="3600" b="1" i="0" u="none" strike="noStrike" kern="1200" cap="none" spc="0" normalizeH="0" baseline="0" noProof="0" dirty="0" err="1">
                <a:ln>
                  <a:noFill/>
                </a:ln>
                <a:solidFill>
                  <a:srgbClr val="1F497D"/>
                </a:solidFill>
                <a:effectLst/>
                <a:uLnTx/>
                <a:uFillTx/>
                <a:latin typeface="Arial"/>
                <a:ea typeface="+mn-ea"/>
                <a:cs typeface="Arial"/>
              </a:rPr>
              <a:t>i</a:t>
            </a:r>
            <a:r>
              <a:rPr kumimoji="0" sz="3600" b="1" i="0" u="none" strike="noStrike" kern="1200" cap="none" spc="-5" normalizeH="0" baseline="0" noProof="0" dirty="0" err="1">
                <a:ln>
                  <a:noFill/>
                </a:ln>
                <a:solidFill>
                  <a:srgbClr val="1F497D"/>
                </a:solidFill>
                <a:effectLst/>
                <a:uLnTx/>
                <a:uFillTx/>
                <a:latin typeface="Arial"/>
                <a:ea typeface="+mn-ea"/>
                <a:cs typeface="Arial"/>
              </a:rPr>
              <a:t>tyOne</a:t>
            </a:r>
            <a:r>
              <a:rPr kumimoji="0" sz="3600" b="1" i="0" u="none" strike="noStrike" kern="1200" cap="none" spc="-5" normalizeH="0" baseline="0" noProof="0" dirty="0">
                <a:ln>
                  <a:noFill/>
                </a:ln>
                <a:solidFill>
                  <a:srgbClr val="1F497D"/>
                </a:solidFill>
                <a:effectLst/>
                <a:uLnTx/>
                <a:uFillTx/>
                <a:latin typeface="Arial"/>
                <a:ea typeface="+mn-ea"/>
                <a:cs typeface="Arial"/>
              </a:rPr>
              <a:t> Commission</a:t>
            </a:r>
            <a:r>
              <a:rPr kumimoji="0" lang="en-US" sz="3600" b="1" i="0" u="none" strike="noStrike" kern="1200" cap="none" spc="-5" normalizeH="0" baseline="0" noProof="0" dirty="0">
                <a:ln>
                  <a:noFill/>
                </a:ln>
                <a:solidFill>
                  <a:srgbClr val="1F497D"/>
                </a:solidFill>
                <a:effectLst/>
                <a:uLnTx/>
                <a:uFillTx/>
                <a:latin typeface="Arial"/>
                <a:ea typeface="+mn-ea"/>
                <a:cs typeface="Arial"/>
              </a:rPr>
              <a:t> Meeting</a:t>
            </a:r>
            <a:endParaRPr kumimoji="0" sz="3600" b="0" i="0" u="none" strike="noStrike" kern="1200" cap="none" spc="0" normalizeH="0" baseline="0" noProof="0" dirty="0">
              <a:ln>
                <a:noFill/>
              </a:ln>
              <a:solidFill>
                <a:srgbClr val="1F497D"/>
              </a:solidFill>
              <a:effectLst/>
              <a:uLnTx/>
              <a:uFillTx/>
              <a:latin typeface="Arial"/>
              <a:ea typeface="+mn-ea"/>
              <a:cs typeface="Arial"/>
            </a:endParaRPr>
          </a:p>
        </p:txBody>
      </p:sp>
      <p:sp>
        <p:nvSpPr>
          <p:cNvPr id="4" name="object 4"/>
          <p:cNvSpPr txBox="1"/>
          <p:nvPr/>
        </p:nvSpPr>
        <p:spPr>
          <a:xfrm>
            <a:off x="4191000" y="3657600"/>
            <a:ext cx="3352799" cy="1107996"/>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73156"/>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1F497D"/>
                </a:solidFill>
                <a:effectLst/>
                <a:uLnTx/>
                <a:uFillTx/>
                <a:latin typeface="Arial"/>
                <a:ea typeface="+mn-ea"/>
                <a:cs typeface="Arial"/>
              </a:rPr>
              <a:t>T</a:t>
            </a:r>
            <a:r>
              <a:rPr kumimoji="0" sz="2400" b="1" i="0" u="none" strike="noStrike" kern="1200" cap="none" spc="-10" normalizeH="0" baseline="0" noProof="0" dirty="0">
                <a:ln>
                  <a:noFill/>
                </a:ln>
                <a:solidFill>
                  <a:srgbClr val="1F497D"/>
                </a:solidFill>
                <a:effectLst/>
                <a:uLnTx/>
                <a:uFillTx/>
                <a:latin typeface="Arial"/>
                <a:ea typeface="+mn-ea"/>
                <a:cs typeface="Arial"/>
              </a:rPr>
              <a:t>h</a:t>
            </a:r>
            <a:r>
              <a:rPr kumimoji="0" sz="2400" b="1" i="0" u="none" strike="noStrike" kern="1200" cap="none" spc="0" normalizeH="0" baseline="0" noProof="0" dirty="0">
                <a:ln>
                  <a:noFill/>
                </a:ln>
                <a:solidFill>
                  <a:srgbClr val="1F497D"/>
                </a:solidFill>
                <a:effectLst/>
                <a:uLnTx/>
                <a:uFillTx/>
                <a:latin typeface="Arial"/>
                <a:ea typeface="+mn-ea"/>
                <a:cs typeface="Arial"/>
              </a:rPr>
              <a:t>om</a:t>
            </a:r>
            <a:r>
              <a:rPr kumimoji="0" sz="2400" b="1" i="0" u="none" strike="noStrike" kern="1200" cap="none" spc="-10" normalizeH="0" baseline="0" noProof="0" dirty="0">
                <a:ln>
                  <a:noFill/>
                </a:ln>
                <a:solidFill>
                  <a:srgbClr val="1F497D"/>
                </a:solidFill>
                <a:effectLst/>
                <a:uLnTx/>
                <a:uFillTx/>
                <a:latin typeface="Arial"/>
                <a:ea typeface="+mn-ea"/>
                <a:cs typeface="Arial"/>
              </a:rPr>
              <a:t>a</a:t>
            </a:r>
            <a:r>
              <a:rPr kumimoji="0" sz="2400" b="1" i="0" u="none" strike="noStrike" kern="1200" cap="none" spc="0" normalizeH="0" baseline="0" noProof="0" dirty="0">
                <a:ln>
                  <a:noFill/>
                </a:ln>
                <a:solidFill>
                  <a:srgbClr val="1F497D"/>
                </a:solidFill>
                <a:effectLst/>
                <a:uLnTx/>
                <a:uFillTx/>
                <a:latin typeface="Arial"/>
                <a:ea typeface="+mn-ea"/>
                <a:cs typeface="Arial"/>
              </a:rPr>
              <a:t>s K.</a:t>
            </a:r>
            <a:r>
              <a:rPr kumimoji="0" sz="2400" b="1" i="0" u="none" strike="noStrike" kern="1200" cap="none" spc="-10" normalizeH="0" baseline="0" noProof="0" dirty="0">
                <a:ln>
                  <a:noFill/>
                </a:ln>
                <a:solidFill>
                  <a:srgbClr val="1F497D"/>
                </a:solidFill>
                <a:effectLst/>
                <a:uLnTx/>
                <a:uFillTx/>
                <a:latin typeface="Arial"/>
                <a:ea typeface="+mn-ea"/>
                <a:cs typeface="Arial"/>
              </a:rPr>
              <a:t> </a:t>
            </a:r>
            <a:r>
              <a:rPr kumimoji="0" sz="2400" b="1" i="0" u="none" strike="noStrike" kern="1200" cap="none" spc="0" normalizeH="0" baseline="0" noProof="0" dirty="0">
                <a:ln>
                  <a:noFill/>
                </a:ln>
                <a:solidFill>
                  <a:srgbClr val="1F497D"/>
                </a:solidFill>
                <a:effectLst/>
                <a:uLnTx/>
                <a:uFillTx/>
                <a:latin typeface="Arial"/>
                <a:ea typeface="+mn-ea"/>
                <a:cs typeface="Arial"/>
              </a:rPr>
              <a:t>L</a:t>
            </a:r>
            <a:r>
              <a:rPr kumimoji="0" sz="2400" b="1" i="0" u="none" strike="noStrike" kern="1200" cap="none" spc="-10" normalizeH="0" baseline="0" noProof="0" dirty="0">
                <a:ln>
                  <a:noFill/>
                </a:ln>
                <a:solidFill>
                  <a:srgbClr val="1F497D"/>
                </a:solidFill>
                <a:effectLst/>
                <a:uLnTx/>
                <a:uFillTx/>
                <a:latin typeface="Arial"/>
                <a:ea typeface="+mn-ea"/>
                <a:cs typeface="Arial"/>
              </a:rPr>
              <a:t>e</a:t>
            </a:r>
            <a:r>
              <a:rPr kumimoji="0" sz="2400" b="1" i="0" u="none" strike="noStrike" kern="1200" cap="none" spc="0" normalizeH="0" baseline="0" noProof="0" dirty="0">
                <a:ln>
                  <a:noFill/>
                </a:ln>
                <a:solidFill>
                  <a:srgbClr val="1F497D"/>
                </a:solidFill>
                <a:effectLst/>
                <a:uLnTx/>
                <a:uFillTx/>
                <a:latin typeface="Arial"/>
                <a:ea typeface="+mn-ea"/>
                <a:cs typeface="Arial"/>
              </a:rPr>
              <a:t>hrich</a:t>
            </a:r>
            <a:endParaRPr kumimoji="0" sz="2400" b="0" i="0" u="none" strike="noStrike" kern="1200" cap="none" spc="0" normalizeH="0" baseline="0" noProof="0" dirty="0">
              <a:ln>
                <a:noFill/>
              </a:ln>
              <a:solidFill>
                <a:srgbClr val="1F497D"/>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1F497D"/>
                </a:solidFill>
                <a:effectLst/>
                <a:uLnTx/>
                <a:uFillTx/>
                <a:latin typeface="Arial"/>
                <a:ea typeface="+mn-ea"/>
                <a:cs typeface="Arial"/>
              </a:rPr>
              <a:t>Inspe</a:t>
            </a:r>
            <a:r>
              <a:rPr kumimoji="0" sz="2400" b="1" i="0" u="none" strike="noStrike" kern="1200" cap="none" spc="-10" normalizeH="0" baseline="0" noProof="0" dirty="0">
                <a:ln>
                  <a:noFill/>
                </a:ln>
                <a:solidFill>
                  <a:srgbClr val="1F497D"/>
                </a:solidFill>
                <a:effectLst/>
                <a:uLnTx/>
                <a:uFillTx/>
                <a:latin typeface="Arial"/>
                <a:ea typeface="+mn-ea"/>
                <a:cs typeface="Arial"/>
              </a:rPr>
              <a:t>c</a:t>
            </a:r>
            <a:r>
              <a:rPr kumimoji="0" sz="2400" b="1" i="0" u="none" strike="noStrike" kern="1200" cap="none" spc="0" normalizeH="0" baseline="0" noProof="0" dirty="0">
                <a:ln>
                  <a:noFill/>
                </a:ln>
                <a:solidFill>
                  <a:srgbClr val="1F497D"/>
                </a:solidFill>
                <a:effectLst/>
                <a:uLnTx/>
                <a:uFillTx/>
                <a:latin typeface="Arial"/>
                <a:ea typeface="+mn-ea"/>
                <a:cs typeface="Arial"/>
              </a:rPr>
              <a:t>tor General</a:t>
            </a:r>
            <a:endParaRPr kumimoji="0" sz="2400" b="0" i="0" u="none" strike="noStrike" kern="1200" cap="none" spc="0" normalizeH="0" baseline="0" noProof="0" dirty="0">
              <a:ln>
                <a:noFill/>
              </a:ln>
              <a:solidFill>
                <a:srgbClr val="1F497D"/>
              </a:solidFill>
              <a:effectLst/>
              <a:uLnTx/>
              <a:uFillTx/>
              <a:latin typeface="Arial"/>
              <a:ea typeface="+mn-ea"/>
              <a:cs typeface="Arial"/>
            </a:endParaRPr>
          </a:p>
        </p:txBody>
      </p:sp>
      <p:sp>
        <p:nvSpPr>
          <p:cNvPr id="5" name="object 5"/>
          <p:cNvSpPr txBox="1"/>
          <p:nvPr/>
        </p:nvSpPr>
        <p:spPr>
          <a:xfrm>
            <a:off x="1828800" y="5486400"/>
            <a:ext cx="8305800" cy="738664"/>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5" normalizeH="0" baseline="0" noProof="0" dirty="0">
                <a:ln>
                  <a:noFill/>
                </a:ln>
                <a:solidFill>
                  <a:srgbClr val="1F497D"/>
                </a:solidFill>
                <a:effectLst/>
                <a:uLnTx/>
                <a:uFillTx/>
                <a:latin typeface="Arial"/>
                <a:ea typeface="+mn-ea"/>
                <a:cs typeface="Arial"/>
              </a:rPr>
              <a:t> Commission HQ, Crystal City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pc="-5" dirty="0">
                <a:solidFill>
                  <a:srgbClr val="1F497D"/>
                </a:solidFill>
                <a:latin typeface="Arial"/>
                <a:cs typeface="Arial"/>
              </a:rPr>
              <a:t>February 12</a:t>
            </a:r>
            <a:r>
              <a:rPr kumimoji="0" lang="en-US" sz="1600" b="1" i="0" u="none" strike="noStrike" kern="1200" cap="none" spc="-5" normalizeH="0" baseline="0" noProof="0" dirty="0">
                <a:ln>
                  <a:noFill/>
                </a:ln>
                <a:solidFill>
                  <a:srgbClr val="1F497D"/>
                </a:solidFill>
                <a:effectLst/>
                <a:uLnTx/>
                <a:uFillTx/>
                <a:latin typeface="Arial"/>
                <a:ea typeface="+mn-ea"/>
                <a:cs typeface="Arial"/>
              </a:rPr>
              <a:t>,</a:t>
            </a:r>
            <a:r>
              <a:rPr kumimoji="0" lang="en-US" sz="1600" b="1" i="0" u="none" strike="noStrike" kern="1200" cap="none" spc="10" normalizeH="0" baseline="0" noProof="0" dirty="0">
                <a:ln>
                  <a:noFill/>
                </a:ln>
                <a:solidFill>
                  <a:srgbClr val="1F497D"/>
                </a:solidFill>
                <a:effectLst/>
                <a:uLnTx/>
                <a:uFillTx/>
                <a:latin typeface="Arial"/>
                <a:ea typeface="+mn-ea"/>
                <a:cs typeface="Arial"/>
              </a:rPr>
              <a:t> </a:t>
            </a:r>
            <a:r>
              <a:rPr kumimoji="0" lang="en-US" sz="1600" b="1" i="0" u="none" strike="noStrike" kern="1200" cap="none" spc="-5" normalizeH="0" baseline="0" noProof="0" dirty="0">
                <a:ln>
                  <a:noFill/>
                </a:ln>
                <a:solidFill>
                  <a:srgbClr val="1F497D"/>
                </a:solidFill>
                <a:effectLst/>
                <a:uLnTx/>
                <a:uFillTx/>
                <a:latin typeface="Arial"/>
                <a:ea typeface="+mn-ea"/>
                <a:cs typeface="Arial"/>
              </a:rPr>
              <a:t>2020</a:t>
            </a:r>
            <a:endParaRPr kumimoji="0" lang="en-US" sz="1600" b="0" i="0" u="none" strike="noStrike" kern="1200" cap="none" spc="0" normalizeH="0" baseline="0" noProof="0" dirty="0">
              <a:ln>
                <a:noFill/>
              </a:ln>
              <a:solidFill>
                <a:srgbClr val="1F497D"/>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1F497D"/>
              </a:solidFill>
              <a:effectLst/>
              <a:uLnTx/>
              <a:uFillTx/>
              <a:latin typeface="Arial"/>
              <a:ea typeface="+mn-ea"/>
              <a:cs typeface="Arial"/>
            </a:endParaRPr>
          </a:p>
        </p:txBody>
      </p:sp>
    </p:spTree>
    <p:extLst>
      <p:ext uri="{BB962C8B-B14F-4D97-AF65-F5344CB8AC3E}">
        <p14:creationId xmlns:p14="http://schemas.microsoft.com/office/powerpoint/2010/main" val="2571034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512" y="336406"/>
            <a:ext cx="8857488" cy="400110"/>
          </a:xfrm>
        </p:spPr>
        <p:txBody>
          <a:bodyPr/>
          <a:lstStyle/>
          <a:p>
            <a:pPr algn="ctr"/>
            <a:r>
              <a:rPr lang="en-US" sz="2600" dirty="0"/>
              <a:t>Performance Audit of the </a:t>
            </a:r>
            <a:r>
              <a:rPr lang="en-US" sz="2600" dirty="0" err="1"/>
              <a:t>AbilityOne</a:t>
            </a:r>
            <a:r>
              <a:rPr lang="en-US" sz="2600" dirty="0"/>
              <a:t> Program Fee </a:t>
            </a:r>
          </a:p>
        </p:txBody>
      </p:sp>
      <p:sp>
        <p:nvSpPr>
          <p:cNvPr id="3" name="Text Placeholder 2"/>
          <p:cNvSpPr>
            <a:spLocks noGrp="1"/>
          </p:cNvSpPr>
          <p:nvPr>
            <p:ph type="body" idx="1"/>
          </p:nvPr>
        </p:nvSpPr>
        <p:spPr>
          <a:xfrm>
            <a:off x="1330197" y="1557416"/>
            <a:ext cx="9531604" cy="3231654"/>
          </a:xfrm>
        </p:spPr>
        <p:txBody>
          <a:bodyPr/>
          <a:lstStyle/>
          <a:p>
            <a:pPr marL="241300" marR="0" lvl="0" indent="-228600" algn="l" defTabSz="914400" rtl="0" eaLnBrk="1" fontAlgn="auto" latinLnBrk="0" hangingPunct="1">
              <a:lnSpc>
                <a:spcPct val="100000"/>
              </a:lnSpc>
              <a:spcBef>
                <a:spcPts val="0"/>
              </a:spcBef>
              <a:spcAft>
                <a:spcPts val="0"/>
              </a:spcAft>
              <a:buClrTx/>
              <a:buSzTx/>
              <a:buFont typeface="Arial"/>
              <a:buChar char="•"/>
              <a:tabLst>
                <a:tab pos="241300" algn="l"/>
              </a:tabLst>
              <a:defRPr/>
            </a:pPr>
            <a:r>
              <a:rPr lang="en-US" sz="2400" b="0" u="none" kern="1200" dirty="0">
                <a:solidFill>
                  <a:srgbClr val="1F497D"/>
                </a:solidFill>
              </a:rPr>
              <a:t>The audit concluded that the Commission did not provide effective criteria related to the </a:t>
            </a:r>
            <a:r>
              <a:rPr lang="en-US" sz="2400" b="0" u="none" kern="1200" dirty="0" err="1">
                <a:solidFill>
                  <a:srgbClr val="1F497D"/>
                </a:solidFill>
              </a:rPr>
              <a:t>AbilityOne</a:t>
            </a:r>
            <a:r>
              <a:rPr lang="en-US" sz="2400" b="0" u="none" kern="1200" dirty="0">
                <a:solidFill>
                  <a:srgbClr val="1F497D"/>
                </a:solidFill>
              </a:rPr>
              <a:t> Program Fee</a:t>
            </a:r>
          </a:p>
          <a:p>
            <a:pPr marL="241300" marR="0" lvl="0" indent="-228600" algn="l" defTabSz="914400" rtl="0" eaLnBrk="1" fontAlgn="auto" latinLnBrk="0" hangingPunct="1">
              <a:lnSpc>
                <a:spcPct val="100000"/>
              </a:lnSpc>
              <a:spcBef>
                <a:spcPts val="0"/>
              </a:spcBef>
              <a:spcAft>
                <a:spcPts val="0"/>
              </a:spcAft>
              <a:buClrTx/>
              <a:buSzTx/>
              <a:buFont typeface="Arial"/>
              <a:buChar char="•"/>
              <a:tabLst>
                <a:tab pos="241300" algn="l"/>
              </a:tabLst>
              <a:defRPr/>
            </a:pPr>
            <a:endParaRPr lang="en-US" sz="2400" b="0" u="none" kern="1200" dirty="0">
              <a:solidFill>
                <a:srgbClr val="1F497D"/>
              </a:solidFill>
            </a:endParaRPr>
          </a:p>
          <a:p>
            <a:pPr marL="241300" marR="0" lvl="0" indent="-228600" algn="l" defTabSz="914400" rtl="0" eaLnBrk="1" fontAlgn="auto" latinLnBrk="0" hangingPunct="1">
              <a:lnSpc>
                <a:spcPct val="100000"/>
              </a:lnSpc>
              <a:spcBef>
                <a:spcPts val="0"/>
              </a:spcBef>
              <a:spcAft>
                <a:spcPts val="0"/>
              </a:spcAft>
              <a:buClrTx/>
              <a:buSzTx/>
              <a:buFont typeface="Arial"/>
              <a:buChar char="•"/>
              <a:tabLst>
                <a:tab pos="241300" algn="l"/>
              </a:tabLst>
              <a:defRPr/>
            </a:pPr>
            <a:endParaRPr lang="en-US" sz="2400" b="0" u="none" kern="1200" dirty="0">
              <a:solidFill>
                <a:srgbClr val="1F497D"/>
              </a:solidFill>
            </a:endParaRPr>
          </a:p>
          <a:p>
            <a:pPr marL="241300" marR="0" lvl="0" indent="-228600" algn="l" defTabSz="914400" rtl="0" eaLnBrk="1" fontAlgn="auto" latinLnBrk="0" hangingPunct="1">
              <a:lnSpc>
                <a:spcPct val="100000"/>
              </a:lnSpc>
              <a:spcBef>
                <a:spcPts val="0"/>
              </a:spcBef>
              <a:spcAft>
                <a:spcPts val="0"/>
              </a:spcAft>
              <a:buClrTx/>
              <a:buSzTx/>
              <a:buFont typeface="Arial"/>
              <a:buChar char="•"/>
              <a:tabLst>
                <a:tab pos="241300" algn="l"/>
              </a:tabLst>
              <a:defRPr/>
            </a:pPr>
            <a:r>
              <a:rPr lang="en-US" sz="2400" b="0" u="none" kern="1200" dirty="0">
                <a:solidFill>
                  <a:srgbClr val="1F497D"/>
                </a:solidFill>
              </a:rPr>
              <a:t>Among the findings were that the management of the fee ceiling determination, and lack of timely implementation of the policies has produced poor outcomes.</a:t>
            </a:r>
          </a:p>
          <a:p>
            <a:pPr marL="241300" marR="0" lvl="0" indent="-228600" algn="l" defTabSz="914400" rtl="0" eaLnBrk="1" fontAlgn="auto" latinLnBrk="0" hangingPunct="1">
              <a:lnSpc>
                <a:spcPct val="100000"/>
              </a:lnSpc>
              <a:spcBef>
                <a:spcPts val="0"/>
              </a:spcBef>
              <a:spcAft>
                <a:spcPts val="0"/>
              </a:spcAft>
              <a:buClrTx/>
              <a:buSzTx/>
              <a:buFont typeface="Arial"/>
              <a:buChar char="•"/>
              <a:tabLst>
                <a:tab pos="241300" algn="l"/>
              </a:tabLst>
              <a:defRPr/>
            </a:pPr>
            <a:endParaRPr lang="en-US" sz="2200" b="0" u="none" kern="1200" dirty="0">
              <a:solidFill>
                <a:srgbClr val="1F497D"/>
              </a:solidFill>
            </a:endParaRPr>
          </a:p>
          <a:p>
            <a:endParaRPr lang="en-US" dirty="0"/>
          </a:p>
        </p:txBody>
      </p:sp>
    </p:spTree>
    <p:extLst>
      <p:ext uri="{BB962C8B-B14F-4D97-AF65-F5344CB8AC3E}">
        <p14:creationId xmlns:p14="http://schemas.microsoft.com/office/powerpoint/2010/main" val="272637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457200"/>
            <a:ext cx="9095740" cy="400110"/>
          </a:xfrm>
          <a:prstGeom prst="rect">
            <a:avLst/>
          </a:prstGeom>
        </p:spPr>
        <p:txBody>
          <a:bodyPr vert="horz" wrap="square" lIns="0" tIns="0" rIns="0" bIns="0" rtlCol="0">
            <a:spAutoFit/>
          </a:bodyPr>
          <a:lstStyle/>
          <a:p>
            <a:pPr marL="12700" algn="ctr">
              <a:lnSpc>
                <a:spcPct val="100000"/>
              </a:lnSpc>
              <a:tabLst>
                <a:tab pos="977265" algn="l"/>
                <a:tab pos="3898900" algn="l"/>
                <a:tab pos="6463665" algn="l"/>
              </a:tabLst>
            </a:pPr>
            <a:r>
              <a:rPr lang="en-US" sz="2600" dirty="0"/>
              <a:t>Performance Audit of the AbilityOne Program Fee</a:t>
            </a:r>
            <a:endParaRPr sz="26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11</a:t>
            </a:fld>
            <a:endParaRPr spc="-5" dirty="0"/>
          </a:p>
        </p:txBody>
      </p:sp>
      <p:sp>
        <p:nvSpPr>
          <p:cNvPr id="3" name="object 3"/>
          <p:cNvSpPr txBox="1"/>
          <p:nvPr/>
        </p:nvSpPr>
        <p:spPr>
          <a:xfrm>
            <a:off x="533400" y="1524000"/>
            <a:ext cx="11353800" cy="4401205"/>
          </a:xfrm>
          <a:prstGeom prst="rect">
            <a:avLst/>
          </a:prstGeom>
        </p:spPr>
        <p:txBody>
          <a:bodyPr vert="horz" wrap="square" lIns="0" tIns="0" rIns="0" bIns="0" rtlCol="0" anchor="t">
            <a:spAutoFit/>
          </a:bodyPr>
          <a:lstStyle/>
          <a:p>
            <a:pPr marL="12700">
              <a:lnSpc>
                <a:spcPct val="100000"/>
              </a:lnSpc>
              <a:tabLst>
                <a:tab pos="241300" algn="l"/>
              </a:tabLst>
            </a:pPr>
            <a:endParaRPr lang="en-US" sz="2200" dirty="0">
              <a:solidFill>
                <a:schemeClr val="tx2"/>
              </a:solidFill>
              <a:latin typeface="Arial"/>
              <a:cs typeface="Arial"/>
            </a:endParaRPr>
          </a:p>
          <a:p>
            <a:pPr marL="241300" indent="-228600">
              <a:buFont typeface="Arial"/>
              <a:buChar char="•"/>
              <a:tabLst>
                <a:tab pos="241300" algn="l"/>
              </a:tabLst>
            </a:pPr>
            <a:r>
              <a:rPr lang="en-US" sz="2400" dirty="0">
                <a:solidFill>
                  <a:schemeClr val="tx2"/>
                </a:solidFill>
                <a:latin typeface="Arial"/>
                <a:cs typeface="Arial"/>
              </a:rPr>
              <a:t>The report included five recommendations to assist in strengthening the effectiveness for the AbilityOne Program Fee</a:t>
            </a:r>
          </a:p>
          <a:p>
            <a:pPr marL="12700">
              <a:tabLst>
                <a:tab pos="241300" algn="l"/>
              </a:tabLst>
            </a:pPr>
            <a:endParaRPr lang="en-US" sz="2400" dirty="0">
              <a:solidFill>
                <a:schemeClr val="tx2"/>
              </a:solidFill>
              <a:latin typeface="Arial"/>
              <a:cs typeface="Arial"/>
            </a:endParaRPr>
          </a:p>
          <a:p>
            <a:pPr marL="698500" lvl="1" indent="-228600">
              <a:buFont typeface="Arial"/>
              <a:buChar char="•"/>
              <a:tabLst>
                <a:tab pos="241300" algn="l"/>
              </a:tabLst>
            </a:pPr>
            <a:r>
              <a:rPr lang="en-US" sz="2400" dirty="0">
                <a:solidFill>
                  <a:schemeClr val="tx2"/>
                </a:solidFill>
                <a:latin typeface="Arial"/>
                <a:cs typeface="Arial"/>
              </a:rPr>
              <a:t>Policy and procedures on the Program Fee Ceiling criteria and methodology</a:t>
            </a:r>
          </a:p>
          <a:p>
            <a:pPr marL="698500" lvl="1" indent="-228600">
              <a:buFont typeface="Arial"/>
              <a:buChar char="•"/>
              <a:tabLst>
                <a:tab pos="241300" algn="l"/>
              </a:tabLst>
            </a:pPr>
            <a:r>
              <a:rPr lang="en-US" sz="2400" dirty="0">
                <a:solidFill>
                  <a:schemeClr val="tx2"/>
                </a:solidFill>
                <a:latin typeface="Arial"/>
                <a:cs typeface="Arial"/>
              </a:rPr>
              <a:t>Policy on the methodology for the CNAs to calculate the Program Fee</a:t>
            </a:r>
          </a:p>
          <a:p>
            <a:pPr marL="698500" lvl="1" indent="-228600">
              <a:buFont typeface="Arial"/>
              <a:buChar char="•"/>
              <a:tabLst>
                <a:tab pos="241300" algn="l"/>
              </a:tabLst>
            </a:pPr>
            <a:r>
              <a:rPr lang="en-US" sz="2400" dirty="0">
                <a:solidFill>
                  <a:schemeClr val="tx2"/>
                </a:solidFill>
                <a:latin typeface="Arial"/>
                <a:cs typeface="Arial"/>
              </a:rPr>
              <a:t>Standards to assist the Commission with the development, design, and implementation of timely policies and procedures</a:t>
            </a:r>
          </a:p>
          <a:p>
            <a:pPr marL="698500" lvl="1" indent="-228600">
              <a:buFont typeface="Arial"/>
              <a:buChar char="•"/>
              <a:tabLst>
                <a:tab pos="241300" algn="l"/>
              </a:tabLst>
            </a:pPr>
            <a:r>
              <a:rPr lang="en-US" sz="2400" dirty="0">
                <a:solidFill>
                  <a:schemeClr val="tx2"/>
                </a:solidFill>
                <a:latin typeface="Arial"/>
                <a:cs typeface="Arial"/>
              </a:rPr>
              <a:t>Commission workforce analysis to determine Commission staffing requirements </a:t>
            </a:r>
          </a:p>
          <a:p>
            <a:pPr marL="698500" lvl="1" indent="-228600">
              <a:buFont typeface="Arial"/>
              <a:buChar char="•"/>
              <a:tabLst>
                <a:tab pos="241300" algn="l"/>
              </a:tabLst>
            </a:pPr>
            <a:r>
              <a:rPr lang="en-US" sz="2400" dirty="0">
                <a:solidFill>
                  <a:schemeClr val="tx2"/>
                </a:solidFill>
                <a:latin typeface="Arial"/>
                <a:cs typeface="Arial"/>
              </a:rPr>
              <a:t>Data analysis on CNAs Fee and Expenditure reports </a:t>
            </a:r>
          </a:p>
          <a:p>
            <a:pPr marL="469900" lvl="1">
              <a:tabLst>
                <a:tab pos="241300" algn="l"/>
              </a:tabLst>
            </a:pPr>
            <a:endParaRPr lang="en-US" sz="2400" dirty="0">
              <a:solidFill>
                <a:schemeClr val="tx2"/>
              </a:solidFill>
              <a:latin typeface="Arial"/>
              <a:cs typeface="Arial"/>
            </a:endParaRPr>
          </a:p>
        </p:txBody>
      </p:sp>
    </p:spTree>
    <p:extLst>
      <p:ext uri="{BB962C8B-B14F-4D97-AF65-F5344CB8AC3E}">
        <p14:creationId xmlns:p14="http://schemas.microsoft.com/office/powerpoint/2010/main" val="144992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2600" y="533400"/>
            <a:ext cx="10105896" cy="384721"/>
          </a:xfrm>
          <a:prstGeom prst="rect">
            <a:avLst/>
          </a:prstGeom>
        </p:spPr>
        <p:txBody>
          <a:bodyPr vert="horz" wrap="square" lIns="0" tIns="0" rIns="0" bIns="0" rtlCol="0">
            <a:spAutoFit/>
          </a:bodyPr>
          <a:lstStyle/>
          <a:p>
            <a:pPr marL="12700" algn="ctr">
              <a:lnSpc>
                <a:spcPct val="100000"/>
              </a:lnSpc>
              <a:tabLst>
                <a:tab pos="977265" algn="l"/>
                <a:tab pos="3898900" algn="l"/>
                <a:tab pos="6463665" algn="l"/>
              </a:tabLst>
            </a:pPr>
            <a:r>
              <a:rPr lang="en-US" sz="2500" dirty="0"/>
              <a:t>Performance Audit of the Cooperative Agreements - Update</a:t>
            </a:r>
            <a:endParaRPr sz="25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12</a:t>
            </a:fld>
            <a:endParaRPr spc="-5" dirty="0"/>
          </a:p>
        </p:txBody>
      </p:sp>
      <p:sp>
        <p:nvSpPr>
          <p:cNvPr id="3" name="object 3"/>
          <p:cNvSpPr txBox="1"/>
          <p:nvPr/>
        </p:nvSpPr>
        <p:spPr>
          <a:xfrm>
            <a:off x="685800" y="1481913"/>
            <a:ext cx="11049000" cy="4539704"/>
          </a:xfrm>
          <a:prstGeom prst="rect">
            <a:avLst/>
          </a:prstGeom>
        </p:spPr>
        <p:txBody>
          <a:bodyPr vert="horz" wrap="square" lIns="0" tIns="0" rIns="0" bIns="0" rtlCol="0" anchor="t">
            <a:spAutoFit/>
          </a:bodyPr>
          <a:lstStyle/>
          <a:p>
            <a:pPr marL="241300" indent="-228600">
              <a:lnSpc>
                <a:spcPct val="100000"/>
              </a:lnSpc>
              <a:buFont typeface="Arial"/>
              <a:buChar char="•"/>
              <a:tabLst>
                <a:tab pos="241300" algn="l"/>
              </a:tabLst>
            </a:pPr>
            <a:r>
              <a:rPr lang="en-US" sz="2100" dirty="0">
                <a:solidFill>
                  <a:schemeClr val="tx2"/>
                </a:solidFill>
                <a:latin typeface="Arial"/>
                <a:cs typeface="Arial"/>
              </a:rPr>
              <a:t>Audit notification issued on September 27, 2019</a:t>
            </a:r>
          </a:p>
          <a:p>
            <a:pPr marL="241300" indent="-228600">
              <a:lnSpc>
                <a:spcPct val="100000"/>
              </a:lnSpc>
              <a:buFont typeface="Arial"/>
              <a:buChar char="•"/>
              <a:tabLst>
                <a:tab pos="241300" algn="l"/>
              </a:tabLst>
            </a:pPr>
            <a:endParaRPr lang="en-US" sz="2100" dirty="0">
              <a:solidFill>
                <a:schemeClr val="tx2"/>
              </a:solidFill>
              <a:latin typeface="Arial"/>
              <a:cs typeface="Arial"/>
            </a:endParaRPr>
          </a:p>
          <a:p>
            <a:pPr marL="241300" indent="-228600">
              <a:lnSpc>
                <a:spcPct val="100000"/>
              </a:lnSpc>
              <a:buFont typeface="Arial"/>
              <a:buChar char="•"/>
              <a:tabLst>
                <a:tab pos="241300" algn="l"/>
              </a:tabLst>
            </a:pPr>
            <a:r>
              <a:rPr lang="en-US" sz="2100" dirty="0">
                <a:solidFill>
                  <a:schemeClr val="tx2"/>
                </a:solidFill>
                <a:latin typeface="Arial"/>
                <a:cs typeface="Arial"/>
              </a:rPr>
              <a:t>The audit objective is to determine whether the Agreements are adequately designed and operating effectively to improve performance and transparency in the AbilityOne Program</a:t>
            </a:r>
          </a:p>
          <a:p>
            <a:pPr marL="241300" indent="-228600">
              <a:lnSpc>
                <a:spcPct val="100000"/>
              </a:lnSpc>
              <a:buFont typeface="Arial"/>
              <a:buChar char="•"/>
              <a:tabLst>
                <a:tab pos="241300" algn="l"/>
              </a:tabLst>
            </a:pPr>
            <a:endParaRPr lang="en-US" sz="2100" dirty="0">
              <a:solidFill>
                <a:schemeClr val="tx2"/>
              </a:solidFill>
              <a:latin typeface="Arial"/>
              <a:cs typeface="Arial"/>
            </a:endParaRPr>
          </a:p>
          <a:p>
            <a:pPr marL="698500" lvl="1" indent="-228600">
              <a:buFont typeface="Arial"/>
              <a:buChar char="•"/>
              <a:tabLst>
                <a:tab pos="241300" algn="l"/>
              </a:tabLst>
            </a:pPr>
            <a:r>
              <a:rPr lang="en-US" sz="2100" dirty="0">
                <a:solidFill>
                  <a:schemeClr val="tx2"/>
                </a:solidFill>
                <a:latin typeface="Arial"/>
                <a:cs typeface="Arial"/>
              </a:rPr>
              <a:t>Commission</a:t>
            </a:r>
          </a:p>
          <a:p>
            <a:pPr marL="698500" lvl="1" indent="-228600">
              <a:buFont typeface="Arial"/>
              <a:buChar char="•"/>
              <a:tabLst>
                <a:tab pos="241300" algn="l"/>
              </a:tabLst>
            </a:pPr>
            <a:r>
              <a:rPr lang="en-US" sz="2100" dirty="0">
                <a:solidFill>
                  <a:schemeClr val="tx2"/>
                </a:solidFill>
                <a:latin typeface="Arial"/>
                <a:cs typeface="Arial"/>
              </a:rPr>
              <a:t>NIB</a:t>
            </a:r>
          </a:p>
          <a:p>
            <a:pPr marL="698500" lvl="1" indent="-228600">
              <a:buFont typeface="Arial"/>
              <a:buChar char="•"/>
              <a:tabLst>
                <a:tab pos="241300" algn="l"/>
              </a:tabLst>
            </a:pPr>
            <a:r>
              <a:rPr lang="en-US" sz="2100" dirty="0" err="1">
                <a:solidFill>
                  <a:schemeClr val="tx2"/>
                </a:solidFill>
                <a:latin typeface="Arial"/>
                <a:cs typeface="Arial"/>
              </a:rPr>
              <a:t>SourceAmerica</a:t>
            </a:r>
          </a:p>
          <a:p>
            <a:pPr marL="241300" indent="-228600">
              <a:lnSpc>
                <a:spcPct val="100000"/>
              </a:lnSpc>
              <a:buFont typeface="Arial"/>
              <a:buChar char="•"/>
              <a:tabLst>
                <a:tab pos="241300" algn="l"/>
              </a:tabLst>
            </a:pPr>
            <a:endParaRPr lang="en-US" sz="2100" dirty="0">
              <a:solidFill>
                <a:schemeClr val="tx2"/>
              </a:solidFill>
              <a:latin typeface="Arial"/>
              <a:cs typeface="Arial"/>
            </a:endParaRPr>
          </a:p>
          <a:p>
            <a:pPr marL="241300" indent="-228600">
              <a:lnSpc>
                <a:spcPct val="100000"/>
              </a:lnSpc>
              <a:buFont typeface="Arial"/>
              <a:buChar char="•"/>
              <a:tabLst>
                <a:tab pos="241300" algn="l"/>
              </a:tabLst>
            </a:pPr>
            <a:r>
              <a:rPr lang="en-US" sz="2100" dirty="0">
                <a:solidFill>
                  <a:schemeClr val="tx2"/>
                </a:solidFill>
                <a:latin typeface="Arial"/>
                <a:cs typeface="Arial"/>
              </a:rPr>
              <a:t>The review will determine whether the performance criteria are reasonable, measurable, and implemented to achieve effective oversight</a:t>
            </a:r>
          </a:p>
          <a:p>
            <a:pPr marL="12700">
              <a:lnSpc>
                <a:spcPct val="100000"/>
              </a:lnSpc>
              <a:tabLst>
                <a:tab pos="241300" algn="l"/>
              </a:tabLst>
            </a:pPr>
            <a:endParaRPr lang="en-US" sz="2100" dirty="0">
              <a:solidFill>
                <a:schemeClr val="tx2"/>
              </a:solidFill>
              <a:latin typeface="Arial"/>
              <a:cs typeface="Arial"/>
            </a:endParaRPr>
          </a:p>
          <a:p>
            <a:pPr marL="241300" indent="-228600">
              <a:lnSpc>
                <a:spcPct val="100000"/>
              </a:lnSpc>
              <a:buFont typeface="Arial"/>
              <a:buChar char="•"/>
              <a:tabLst>
                <a:tab pos="241300" algn="l"/>
              </a:tabLst>
            </a:pPr>
            <a:r>
              <a:rPr lang="en-US" sz="2100" dirty="0">
                <a:solidFill>
                  <a:schemeClr val="tx2"/>
                </a:solidFill>
                <a:latin typeface="Arial"/>
                <a:cs typeface="Arial"/>
              </a:rPr>
              <a:t>Fieldwork is underway and report expected in March 2020</a:t>
            </a:r>
          </a:p>
          <a:p>
            <a:pPr marL="241300" indent="-228600">
              <a:lnSpc>
                <a:spcPct val="100000"/>
              </a:lnSpc>
              <a:buFont typeface="Arial"/>
              <a:buChar char="•"/>
              <a:tabLst>
                <a:tab pos="241300" algn="l"/>
              </a:tabLst>
            </a:pPr>
            <a:endParaRPr lang="en-US" sz="2200" dirty="0">
              <a:solidFill>
                <a:schemeClr val="tx2"/>
              </a:solidFill>
              <a:latin typeface="Arial"/>
              <a:cs typeface="Arial"/>
            </a:endParaRPr>
          </a:p>
        </p:txBody>
      </p:sp>
    </p:spTree>
    <p:extLst>
      <p:ext uri="{BB962C8B-B14F-4D97-AF65-F5344CB8AC3E}">
        <p14:creationId xmlns:p14="http://schemas.microsoft.com/office/powerpoint/2010/main" val="3832876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512" y="336406"/>
            <a:ext cx="8570975" cy="553998"/>
          </a:xfrm>
        </p:spPr>
        <p:txBody>
          <a:bodyPr/>
          <a:lstStyle/>
          <a:p>
            <a:r>
              <a:rPr lang="en-US" dirty="0"/>
              <a:t>Program Management and Operations</a:t>
            </a:r>
          </a:p>
        </p:txBody>
      </p:sp>
      <p:sp>
        <p:nvSpPr>
          <p:cNvPr id="3" name="Text Placeholder 2"/>
          <p:cNvSpPr>
            <a:spLocks noGrp="1"/>
          </p:cNvSpPr>
          <p:nvPr>
            <p:ph type="body" idx="1"/>
          </p:nvPr>
        </p:nvSpPr>
        <p:spPr>
          <a:xfrm>
            <a:off x="1330197" y="1557416"/>
            <a:ext cx="9531604" cy="2046714"/>
          </a:xfrm>
        </p:spPr>
        <p:txBody>
          <a:bodyPr/>
          <a:lstStyle/>
          <a:p>
            <a:pPr marL="241300" marR="0" lvl="0" indent="-228600" algn="l" defTabSz="914400" rtl="0" eaLnBrk="1" fontAlgn="auto" latinLnBrk="0" hangingPunct="1">
              <a:lnSpc>
                <a:spcPct val="100000"/>
              </a:lnSpc>
              <a:spcBef>
                <a:spcPts val="0"/>
              </a:spcBef>
              <a:spcAft>
                <a:spcPts val="0"/>
              </a:spcAft>
              <a:buClrTx/>
              <a:buSzTx/>
              <a:buFont typeface="Arial"/>
              <a:buChar char="•"/>
              <a:tabLst>
                <a:tab pos="241300" algn="l"/>
              </a:tabLst>
              <a:defRPr/>
            </a:pPr>
            <a:r>
              <a:rPr lang="en-US" sz="3200" b="0" u="none" kern="1200" dirty="0">
                <a:solidFill>
                  <a:srgbClr val="1F497D"/>
                </a:solidFill>
              </a:rPr>
              <a:t>Experiencing signs of weakness</a:t>
            </a:r>
          </a:p>
          <a:p>
            <a:pPr marL="698500" lvl="1" indent="-228600" algn="l" rtl="0">
              <a:buFont typeface="Arial"/>
              <a:buChar char="•"/>
              <a:tabLst>
                <a:tab pos="241300" algn="l"/>
              </a:tabLst>
              <a:defRPr/>
            </a:pPr>
            <a:r>
              <a:rPr lang="en-US" sz="2800" b="0" u="none" kern="1200" dirty="0">
                <a:solidFill>
                  <a:srgbClr val="1F497D"/>
                </a:solidFill>
              </a:rPr>
              <a:t>Financial Statements</a:t>
            </a:r>
          </a:p>
          <a:p>
            <a:pPr marL="698500" lvl="1" indent="-228600" algn="l" rtl="0">
              <a:buFont typeface="Arial"/>
              <a:buChar char="•"/>
              <a:tabLst>
                <a:tab pos="241300" algn="l"/>
              </a:tabLst>
              <a:defRPr/>
            </a:pPr>
            <a:r>
              <a:rPr lang="en-US" sz="2800" b="0" u="none" kern="1200" dirty="0">
                <a:solidFill>
                  <a:srgbClr val="1F497D"/>
                </a:solidFill>
              </a:rPr>
              <a:t>FISMA</a:t>
            </a:r>
          </a:p>
          <a:p>
            <a:pPr marL="241300" marR="0" lvl="0" indent="-228600" algn="l" defTabSz="914400" rtl="0" eaLnBrk="1" fontAlgn="auto" latinLnBrk="0" hangingPunct="1">
              <a:lnSpc>
                <a:spcPct val="100000"/>
              </a:lnSpc>
              <a:spcBef>
                <a:spcPts val="0"/>
              </a:spcBef>
              <a:spcAft>
                <a:spcPts val="0"/>
              </a:spcAft>
              <a:buClrTx/>
              <a:buSzTx/>
              <a:buFont typeface="Arial"/>
              <a:buChar char="•"/>
              <a:tabLst>
                <a:tab pos="241300" algn="l"/>
              </a:tabLst>
              <a:defRPr/>
            </a:pPr>
            <a:endParaRPr lang="en-US" sz="2100" b="0" u="none" kern="1200" dirty="0">
              <a:solidFill>
                <a:srgbClr val="1F497D"/>
              </a:solidFill>
            </a:endParaRPr>
          </a:p>
          <a:p>
            <a:endParaRPr lang="en-US" dirty="0"/>
          </a:p>
        </p:txBody>
      </p:sp>
    </p:spTree>
    <p:extLst>
      <p:ext uri="{BB962C8B-B14F-4D97-AF65-F5344CB8AC3E}">
        <p14:creationId xmlns:p14="http://schemas.microsoft.com/office/powerpoint/2010/main" val="1423095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457200"/>
            <a:ext cx="9095740" cy="400110"/>
          </a:xfrm>
          <a:prstGeom prst="rect">
            <a:avLst/>
          </a:prstGeom>
        </p:spPr>
        <p:txBody>
          <a:bodyPr vert="horz" wrap="square" lIns="0" tIns="0" rIns="0" bIns="0" rtlCol="0">
            <a:spAutoFit/>
          </a:bodyPr>
          <a:lstStyle/>
          <a:p>
            <a:pPr marL="12700" algn="ctr">
              <a:lnSpc>
                <a:spcPct val="100000"/>
              </a:lnSpc>
              <a:tabLst>
                <a:tab pos="977265" algn="l"/>
                <a:tab pos="3898900" algn="l"/>
                <a:tab pos="6463665" algn="l"/>
              </a:tabLst>
            </a:pPr>
            <a:r>
              <a:rPr lang="en-US" sz="2600" dirty="0"/>
              <a:t>Financial Statement Audit</a:t>
            </a:r>
            <a:endParaRPr sz="26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14</a:t>
            </a:fld>
            <a:endParaRPr spc="-5" dirty="0"/>
          </a:p>
        </p:txBody>
      </p:sp>
      <p:sp>
        <p:nvSpPr>
          <p:cNvPr id="3" name="object 3"/>
          <p:cNvSpPr txBox="1"/>
          <p:nvPr/>
        </p:nvSpPr>
        <p:spPr>
          <a:xfrm>
            <a:off x="685800" y="1752600"/>
            <a:ext cx="11049000" cy="3724096"/>
          </a:xfrm>
          <a:prstGeom prst="rect">
            <a:avLst/>
          </a:prstGeom>
        </p:spPr>
        <p:txBody>
          <a:bodyPr vert="horz" wrap="square" lIns="0" tIns="0" rIns="0" bIns="0" rtlCol="0" anchor="t">
            <a:spAutoFit/>
          </a:bodyPr>
          <a:lstStyle/>
          <a:p>
            <a:pPr marL="241300" indent="-228600">
              <a:buFont typeface="Arial"/>
              <a:buChar char="•"/>
              <a:tabLst>
                <a:tab pos="241300" algn="l"/>
              </a:tabLst>
            </a:pPr>
            <a:r>
              <a:rPr lang="en-US" sz="2200" dirty="0">
                <a:solidFill>
                  <a:schemeClr val="tx2"/>
                </a:solidFill>
                <a:latin typeface="Arial"/>
                <a:cs typeface="Arial"/>
              </a:rPr>
              <a:t>Audit report issued on December 13, 2019 of the Commission’s financial statements and related footnotes.</a:t>
            </a:r>
          </a:p>
          <a:p>
            <a:pPr marL="12700">
              <a:lnSpc>
                <a:spcPct val="100000"/>
              </a:lnSpc>
              <a:tabLst>
                <a:tab pos="241300" algn="l"/>
              </a:tabLst>
            </a:pPr>
            <a:endParaRPr lang="en-US" sz="2200" dirty="0">
              <a:solidFill>
                <a:schemeClr val="tx2"/>
              </a:solidFill>
              <a:latin typeface="Arial"/>
              <a:cs typeface="Arial"/>
            </a:endParaRPr>
          </a:p>
          <a:p>
            <a:pPr marL="241300" indent="-228600">
              <a:lnSpc>
                <a:spcPct val="100000"/>
              </a:lnSpc>
              <a:buFont typeface="Arial"/>
              <a:buChar char="•"/>
              <a:tabLst>
                <a:tab pos="241300" algn="l"/>
              </a:tabLst>
            </a:pPr>
            <a:r>
              <a:rPr lang="en-US" sz="2200" dirty="0">
                <a:solidFill>
                  <a:schemeClr val="tx2"/>
                </a:solidFill>
                <a:latin typeface="Arial"/>
                <a:cs typeface="Arial"/>
              </a:rPr>
              <a:t>The audit resulted in an adverse opinion due to significant departures from generally accounting principles and federal reporting requirements, including material misstatements and omissions in the Commission’s financial statements and footnotes.</a:t>
            </a:r>
          </a:p>
          <a:p>
            <a:pPr marL="241300" indent="-228600">
              <a:lnSpc>
                <a:spcPct val="100000"/>
              </a:lnSpc>
              <a:buFont typeface="Arial"/>
              <a:buChar char="•"/>
              <a:tabLst>
                <a:tab pos="241300" algn="l"/>
              </a:tabLst>
            </a:pPr>
            <a:endParaRPr lang="en-US" sz="2200" dirty="0">
              <a:solidFill>
                <a:schemeClr val="tx2"/>
              </a:solidFill>
              <a:latin typeface="Arial"/>
              <a:cs typeface="Arial"/>
            </a:endParaRPr>
          </a:p>
          <a:p>
            <a:pPr marL="241300" indent="-228600">
              <a:lnSpc>
                <a:spcPct val="100000"/>
              </a:lnSpc>
              <a:buFont typeface="Arial"/>
              <a:buChar char="•"/>
              <a:tabLst>
                <a:tab pos="241300" algn="l"/>
              </a:tabLst>
            </a:pPr>
            <a:r>
              <a:rPr lang="en-US" sz="2200" dirty="0">
                <a:solidFill>
                  <a:schemeClr val="tx2"/>
                </a:solidFill>
                <a:latin typeface="Arial"/>
                <a:cs typeface="Arial"/>
              </a:rPr>
              <a:t>The misstatements and omissions were material and pervasive, and included the failure to record accounts payable accrual and accurately record other accrued liabilities, which materially misstated the Commission’s beginning and ending balances, and the omission of uncorrected errors in required footnotes.</a:t>
            </a:r>
          </a:p>
        </p:txBody>
      </p:sp>
    </p:spTree>
    <p:extLst>
      <p:ext uri="{BB962C8B-B14F-4D97-AF65-F5344CB8AC3E}">
        <p14:creationId xmlns:p14="http://schemas.microsoft.com/office/powerpoint/2010/main" val="118760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457200"/>
            <a:ext cx="9095740" cy="400110"/>
          </a:xfrm>
          <a:prstGeom prst="rect">
            <a:avLst/>
          </a:prstGeom>
        </p:spPr>
        <p:txBody>
          <a:bodyPr vert="horz" wrap="square" lIns="0" tIns="0" rIns="0" bIns="0" rtlCol="0">
            <a:spAutoFit/>
          </a:bodyPr>
          <a:lstStyle/>
          <a:p>
            <a:pPr marL="12700" algn="ctr">
              <a:lnSpc>
                <a:spcPct val="100000"/>
              </a:lnSpc>
              <a:tabLst>
                <a:tab pos="977265" algn="l"/>
                <a:tab pos="3898900" algn="l"/>
                <a:tab pos="6463665" algn="l"/>
              </a:tabLst>
            </a:pPr>
            <a:r>
              <a:rPr lang="en-US" sz="2600" dirty="0"/>
              <a:t>Financial Statement Audit</a:t>
            </a:r>
            <a:endParaRPr sz="26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15</a:t>
            </a:fld>
            <a:endParaRPr spc="-5" dirty="0"/>
          </a:p>
        </p:txBody>
      </p:sp>
      <p:sp>
        <p:nvSpPr>
          <p:cNvPr id="3" name="object 3"/>
          <p:cNvSpPr txBox="1"/>
          <p:nvPr/>
        </p:nvSpPr>
        <p:spPr>
          <a:xfrm>
            <a:off x="155277" y="1466831"/>
            <a:ext cx="11881447" cy="4441344"/>
          </a:xfrm>
          <a:prstGeom prst="rect">
            <a:avLst/>
          </a:prstGeom>
        </p:spPr>
        <p:txBody>
          <a:bodyPr vert="horz" wrap="square" lIns="0" tIns="0" rIns="0" bIns="0" rtlCol="0" anchor="t">
            <a:spAutoFit/>
          </a:bodyPr>
          <a:lstStyle/>
          <a:p>
            <a:pPr marL="12700">
              <a:tabLst>
                <a:tab pos="241300" algn="l"/>
              </a:tabLst>
            </a:pPr>
            <a:r>
              <a:rPr lang="en-US" sz="2400" dirty="0">
                <a:solidFill>
                  <a:schemeClr val="tx2"/>
                </a:solidFill>
                <a:latin typeface="Arial"/>
                <a:cs typeface="Arial"/>
              </a:rPr>
              <a:t>The audit report included 18 recommendations to address two material weaknesses, two significant deficiencies, and two findings related to noncompliance with certain provisions of applicable laws and regulations.  </a:t>
            </a:r>
            <a:endParaRPr lang="en-US" dirty="0">
              <a:solidFill>
                <a:schemeClr val="tx2"/>
              </a:solidFill>
              <a:cs typeface="Calibri"/>
            </a:endParaRPr>
          </a:p>
          <a:p>
            <a:pPr marL="698500" lvl="1" indent="-228600">
              <a:lnSpc>
                <a:spcPct val="150000"/>
              </a:lnSpc>
              <a:buFont typeface="Arial"/>
              <a:buChar char="•"/>
              <a:tabLst>
                <a:tab pos="241300" algn="l"/>
              </a:tabLst>
            </a:pPr>
            <a:r>
              <a:rPr lang="en-US" sz="2100" dirty="0">
                <a:solidFill>
                  <a:schemeClr val="tx2"/>
                </a:solidFill>
                <a:latin typeface="Arial"/>
                <a:cs typeface="Arial"/>
              </a:rPr>
              <a:t>Financial statements and footnotes not prepared in accordance with generally accepted accounting principles &amp; OMB Circular A-136 “Financial Reporting Requirements”</a:t>
            </a:r>
          </a:p>
          <a:p>
            <a:pPr marL="698500" lvl="1" indent="-228600">
              <a:lnSpc>
                <a:spcPct val="150000"/>
              </a:lnSpc>
              <a:buFont typeface="Arial"/>
              <a:buChar char="•"/>
              <a:tabLst>
                <a:tab pos="241300" algn="l"/>
              </a:tabLst>
            </a:pPr>
            <a:r>
              <a:rPr lang="en-US" sz="2100" dirty="0">
                <a:solidFill>
                  <a:schemeClr val="tx2"/>
                </a:solidFill>
                <a:latin typeface="Arial"/>
                <a:cs typeface="Arial"/>
              </a:rPr>
              <a:t>Year-end accrued liabilities not estimated or accurately recorded</a:t>
            </a:r>
          </a:p>
          <a:p>
            <a:pPr marL="698500" lvl="1" indent="-228600">
              <a:lnSpc>
                <a:spcPct val="150000"/>
              </a:lnSpc>
              <a:buFont typeface="Arial"/>
              <a:buChar char="•"/>
              <a:tabLst>
                <a:tab pos="241300" algn="l"/>
              </a:tabLst>
            </a:pPr>
            <a:r>
              <a:rPr lang="en-US" sz="2100" dirty="0">
                <a:solidFill>
                  <a:schemeClr val="tx2"/>
                </a:solidFill>
                <a:latin typeface="Arial"/>
                <a:cs typeface="Arial"/>
              </a:rPr>
              <a:t>Improvement needed in the computation of imputed costs</a:t>
            </a:r>
          </a:p>
          <a:p>
            <a:pPr marL="698500" lvl="1" indent="-228600">
              <a:lnSpc>
                <a:spcPct val="150000"/>
              </a:lnSpc>
              <a:buFont typeface="Arial"/>
              <a:buChar char="•"/>
              <a:tabLst>
                <a:tab pos="241300" algn="l"/>
              </a:tabLst>
            </a:pPr>
            <a:r>
              <a:rPr lang="en-US" sz="2100" dirty="0">
                <a:solidFill>
                  <a:schemeClr val="tx2"/>
                </a:solidFill>
                <a:latin typeface="Arial"/>
                <a:cs typeface="Arial"/>
              </a:rPr>
              <a:t>Employee benefits election forms not maintained per OPM requirements</a:t>
            </a:r>
          </a:p>
          <a:p>
            <a:pPr marL="698500" lvl="1" indent="-228600">
              <a:lnSpc>
                <a:spcPct val="150000"/>
              </a:lnSpc>
              <a:buFont typeface="Arial"/>
              <a:buChar char="•"/>
              <a:tabLst>
                <a:tab pos="241300" algn="l"/>
              </a:tabLst>
            </a:pPr>
            <a:r>
              <a:rPr lang="en-US" sz="2100" dirty="0">
                <a:solidFill>
                  <a:schemeClr val="tx2"/>
                </a:solidFill>
                <a:latin typeface="Arial"/>
                <a:cs typeface="Arial"/>
              </a:rPr>
              <a:t>Management assurance was not prepared</a:t>
            </a:r>
          </a:p>
          <a:p>
            <a:pPr marL="698500" lvl="1" indent="-228600">
              <a:lnSpc>
                <a:spcPct val="150000"/>
              </a:lnSpc>
              <a:buFont typeface="Arial"/>
              <a:buChar char="•"/>
              <a:tabLst>
                <a:tab pos="241300" algn="l"/>
              </a:tabLst>
            </a:pPr>
            <a:r>
              <a:rPr lang="en-US" sz="2100" dirty="0">
                <a:solidFill>
                  <a:schemeClr val="tx2"/>
                </a:solidFill>
                <a:latin typeface="Arial"/>
                <a:cs typeface="Arial"/>
              </a:rPr>
              <a:t>Potential anti-deficiency act violation relating to obligation of expired funds</a:t>
            </a:r>
            <a:endParaRPr sz="2100" dirty="0">
              <a:solidFill>
                <a:schemeClr val="tx2"/>
              </a:solidFill>
              <a:latin typeface="Arial"/>
              <a:cs typeface="Arial"/>
            </a:endParaRPr>
          </a:p>
        </p:txBody>
      </p:sp>
    </p:spTree>
    <p:extLst>
      <p:ext uri="{BB962C8B-B14F-4D97-AF65-F5344CB8AC3E}">
        <p14:creationId xmlns:p14="http://schemas.microsoft.com/office/powerpoint/2010/main" val="21546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6605" y="435466"/>
            <a:ext cx="9570192" cy="430887"/>
          </a:xfrm>
          <a:prstGeom prst="rect">
            <a:avLst/>
          </a:prstGeom>
        </p:spPr>
        <p:txBody>
          <a:bodyPr vert="horz" wrap="square" lIns="0" tIns="0" rIns="0" bIns="0" rtlCol="0" anchor="t">
            <a:spAutoFit/>
          </a:bodyPr>
          <a:lstStyle/>
          <a:p>
            <a:pPr marL="12700">
              <a:tabLst>
                <a:tab pos="977265" algn="l"/>
                <a:tab pos="3898900" algn="l"/>
                <a:tab pos="6463665" algn="l"/>
              </a:tabLst>
            </a:pPr>
            <a:r>
              <a:rPr lang="en-US" sz="2800" dirty="0"/>
              <a:t>Federal Information Security Modernization Act (FISMA) </a:t>
            </a:r>
            <a:endParaRPr sz="26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16</a:t>
            </a:fld>
            <a:endParaRPr spc="-5" dirty="0"/>
          </a:p>
        </p:txBody>
      </p:sp>
      <p:sp>
        <p:nvSpPr>
          <p:cNvPr id="3" name="object 3"/>
          <p:cNvSpPr txBox="1"/>
          <p:nvPr/>
        </p:nvSpPr>
        <p:spPr>
          <a:xfrm>
            <a:off x="609600" y="2057400"/>
            <a:ext cx="11049000" cy="4062651"/>
          </a:xfrm>
          <a:prstGeom prst="rect">
            <a:avLst/>
          </a:prstGeom>
        </p:spPr>
        <p:txBody>
          <a:bodyPr vert="horz" wrap="square" lIns="0" tIns="0" rIns="0" bIns="0" rtlCol="0" anchor="t">
            <a:spAutoFit/>
          </a:bodyPr>
          <a:lstStyle/>
          <a:p>
            <a:pPr marL="241300" indent="-228600">
              <a:buFont typeface="Arial"/>
              <a:buChar char="•"/>
              <a:tabLst>
                <a:tab pos="241300" algn="l"/>
              </a:tabLst>
            </a:pPr>
            <a:r>
              <a:rPr lang="en-US" sz="2400" dirty="0">
                <a:solidFill>
                  <a:schemeClr val="tx2"/>
                </a:solidFill>
                <a:latin typeface="Arial"/>
                <a:cs typeface="Arial"/>
              </a:rPr>
              <a:t>Evaluation report issued on November 21, 2019. </a:t>
            </a:r>
          </a:p>
          <a:p>
            <a:pPr marL="241300" indent="-228600">
              <a:lnSpc>
                <a:spcPct val="100000"/>
              </a:lnSpc>
              <a:buFont typeface="Arial"/>
              <a:buChar char="•"/>
              <a:tabLst>
                <a:tab pos="241300" algn="l"/>
              </a:tabLst>
            </a:pPr>
            <a:endParaRPr lang="en-US" sz="2400" dirty="0">
              <a:solidFill>
                <a:schemeClr val="tx2"/>
              </a:solidFill>
              <a:latin typeface="Arial"/>
              <a:cs typeface="Arial"/>
            </a:endParaRPr>
          </a:p>
          <a:p>
            <a:pPr marL="241300" indent="-228600">
              <a:buFont typeface="Arial"/>
              <a:buChar char="•"/>
              <a:tabLst>
                <a:tab pos="241300" algn="l"/>
              </a:tabLst>
            </a:pPr>
            <a:r>
              <a:rPr lang="en-US" sz="2400" dirty="0">
                <a:solidFill>
                  <a:schemeClr val="tx2"/>
                </a:solidFill>
                <a:latin typeface="Arial"/>
                <a:cs typeface="Arial"/>
              </a:rPr>
              <a:t>The objective of the evaluation was to assess the effectiveness of the Commission’s information security and privacy program as of September 30, 2019. </a:t>
            </a:r>
          </a:p>
          <a:p>
            <a:pPr marL="12700">
              <a:lnSpc>
                <a:spcPct val="100000"/>
              </a:lnSpc>
              <a:tabLst>
                <a:tab pos="241300" algn="l"/>
              </a:tabLst>
            </a:pPr>
            <a:endParaRPr lang="en-US" sz="2400" dirty="0">
              <a:solidFill>
                <a:schemeClr val="tx2"/>
              </a:solidFill>
              <a:latin typeface="Arial"/>
              <a:cs typeface="Arial"/>
            </a:endParaRPr>
          </a:p>
          <a:p>
            <a:pPr marL="241300" indent="-228600">
              <a:lnSpc>
                <a:spcPct val="100000"/>
              </a:lnSpc>
              <a:buFont typeface="Arial"/>
              <a:buChar char="•"/>
              <a:tabLst>
                <a:tab pos="241300" algn="l"/>
              </a:tabLst>
            </a:pPr>
            <a:r>
              <a:rPr lang="en-US" sz="2400" dirty="0">
                <a:solidFill>
                  <a:schemeClr val="tx2"/>
                </a:solidFill>
                <a:latin typeface="Arial"/>
                <a:cs typeface="Arial"/>
              </a:rPr>
              <a:t>The overall assessment of the Commission's information security program was deemed not effective because the tested, calculated and assessed maturity levels across the functional and domain areas received an overall rating at Level 3.</a:t>
            </a:r>
          </a:p>
          <a:p>
            <a:pPr marL="241300" indent="-228600">
              <a:lnSpc>
                <a:spcPct val="100000"/>
              </a:lnSpc>
              <a:buFont typeface="Arial"/>
              <a:buChar char="•"/>
              <a:tabLst>
                <a:tab pos="241300" algn="l"/>
              </a:tabLst>
            </a:pPr>
            <a:endParaRPr sz="2400" dirty="0">
              <a:solidFill>
                <a:schemeClr val="tx2"/>
              </a:solidFill>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512" y="336406"/>
            <a:ext cx="8570975" cy="553998"/>
          </a:xfrm>
        </p:spPr>
        <p:txBody>
          <a:bodyPr/>
          <a:lstStyle/>
          <a:p>
            <a:r>
              <a:rPr lang="en-US" dirty="0"/>
              <a:t>898 Panel Activities</a:t>
            </a:r>
          </a:p>
        </p:txBody>
      </p:sp>
      <p:sp>
        <p:nvSpPr>
          <p:cNvPr id="3" name="Text Placeholder 2"/>
          <p:cNvSpPr>
            <a:spLocks noGrp="1"/>
          </p:cNvSpPr>
          <p:nvPr>
            <p:ph type="body" idx="1"/>
          </p:nvPr>
        </p:nvSpPr>
        <p:spPr>
          <a:xfrm>
            <a:off x="1330197" y="1557417"/>
            <a:ext cx="9531604" cy="4549964"/>
          </a:xfrm>
        </p:spPr>
        <p:txBody>
          <a:bodyPr/>
          <a:lstStyle/>
          <a:p>
            <a:pPr marL="241300" marR="0" lvl="0" indent="-228600" algn="l" defTabSz="914400" rtl="0" eaLnBrk="1" fontAlgn="auto" latinLnBrk="0" hangingPunct="1">
              <a:lnSpc>
                <a:spcPct val="100000"/>
              </a:lnSpc>
              <a:spcBef>
                <a:spcPts val="0"/>
              </a:spcBef>
              <a:spcAft>
                <a:spcPts val="0"/>
              </a:spcAft>
              <a:buClrTx/>
              <a:buSzTx/>
              <a:buFont typeface="Arial"/>
              <a:buChar char="•"/>
              <a:tabLst>
                <a:tab pos="241300" algn="l"/>
              </a:tabLst>
              <a:defRPr/>
            </a:pPr>
            <a:r>
              <a:rPr lang="en-US" sz="2400" b="0" u="none" kern="1200" dirty="0">
                <a:solidFill>
                  <a:srgbClr val="1F497D"/>
                </a:solidFill>
              </a:rPr>
              <a:t>IG</a:t>
            </a:r>
            <a:r>
              <a:rPr lang="en-US" sz="2400" b="0" u="none" kern="1200" spc="-30" dirty="0">
                <a:solidFill>
                  <a:srgbClr val="1F497D"/>
                </a:solidFill>
              </a:rPr>
              <a:t> </a:t>
            </a:r>
            <a:r>
              <a:rPr lang="en-US" sz="2400" b="0" u="none" kern="1200" dirty="0">
                <a:solidFill>
                  <a:srgbClr val="1F497D"/>
                </a:solidFill>
              </a:rPr>
              <a:t>l</a:t>
            </a:r>
            <a:r>
              <a:rPr lang="en-US" sz="2400" b="0" u="none" kern="1200" spc="-10" dirty="0">
                <a:solidFill>
                  <a:srgbClr val="1F497D"/>
                </a:solidFill>
              </a:rPr>
              <a:t>e</a:t>
            </a:r>
            <a:r>
              <a:rPr lang="en-US" sz="2400" b="0" u="none" kern="1200" dirty="0">
                <a:solidFill>
                  <a:srgbClr val="1F497D"/>
                </a:solidFill>
              </a:rPr>
              <a:t>ads</a:t>
            </a:r>
            <a:r>
              <a:rPr lang="en-US" sz="2400" b="0" u="none" kern="1200" spc="5" dirty="0">
                <a:solidFill>
                  <a:srgbClr val="1F497D"/>
                </a:solidFill>
              </a:rPr>
              <a:t> </a:t>
            </a:r>
            <a:r>
              <a:rPr lang="en-US" sz="2400" b="0" u="none" kern="1200" dirty="0">
                <a:solidFill>
                  <a:srgbClr val="1F497D"/>
                </a:solidFill>
              </a:rPr>
              <a:t>the </a:t>
            </a:r>
            <a:r>
              <a:rPr lang="en-US" sz="2400" b="0" u="none" kern="1200" spc="5" dirty="0">
                <a:solidFill>
                  <a:srgbClr val="1F497D"/>
                </a:solidFill>
              </a:rPr>
              <a:t>I</a:t>
            </a:r>
            <a:r>
              <a:rPr lang="en-US" sz="2400" b="0" u="none" kern="1200" dirty="0">
                <a:solidFill>
                  <a:srgbClr val="1F497D"/>
                </a:solidFill>
              </a:rPr>
              <a:t>nspector Gen</a:t>
            </a:r>
            <a:r>
              <a:rPr lang="en-US" sz="2400" b="0" u="none" kern="1200" spc="-10" dirty="0">
                <a:solidFill>
                  <a:srgbClr val="1F497D"/>
                </a:solidFill>
              </a:rPr>
              <a:t>e</a:t>
            </a:r>
            <a:r>
              <a:rPr lang="en-US" sz="2400" b="0" u="none" kern="1200" dirty="0">
                <a:solidFill>
                  <a:srgbClr val="1F497D"/>
                </a:solidFill>
              </a:rPr>
              <a:t>ral Subc</a:t>
            </a:r>
            <a:r>
              <a:rPr lang="en-US" sz="2400" b="0" u="none" kern="1200" spc="-10" dirty="0">
                <a:solidFill>
                  <a:srgbClr val="1F497D"/>
                </a:solidFill>
              </a:rPr>
              <a:t>o</a:t>
            </a:r>
            <a:r>
              <a:rPr lang="en-US" sz="2400" b="0" u="none" kern="1200" dirty="0">
                <a:solidFill>
                  <a:srgbClr val="1F497D"/>
                </a:solidFill>
              </a:rPr>
              <a:t>m</a:t>
            </a:r>
            <a:r>
              <a:rPr lang="en-US" sz="2400" b="0" u="none" kern="1200" spc="5" dirty="0">
                <a:solidFill>
                  <a:srgbClr val="1F497D"/>
                </a:solidFill>
              </a:rPr>
              <a:t>m</a:t>
            </a:r>
            <a:r>
              <a:rPr lang="en-US" sz="2400" b="0" u="none" kern="1200" dirty="0">
                <a:solidFill>
                  <a:srgbClr val="1F497D"/>
                </a:solidFill>
              </a:rPr>
              <a:t>ittee</a:t>
            </a:r>
          </a:p>
          <a:p>
            <a:pPr marL="241300" marR="0" lvl="0" indent="-228600" algn="l" defTabSz="914400" rtl="0" eaLnBrk="1" fontAlgn="auto" latinLnBrk="0" hangingPunct="1">
              <a:lnSpc>
                <a:spcPct val="100000"/>
              </a:lnSpc>
              <a:spcBef>
                <a:spcPts val="2014"/>
              </a:spcBef>
              <a:spcAft>
                <a:spcPts val="0"/>
              </a:spcAft>
              <a:buClrTx/>
              <a:buSzTx/>
              <a:buFont typeface="Arial"/>
              <a:buChar char="•"/>
              <a:tabLst>
                <a:tab pos="241300" algn="l"/>
              </a:tabLst>
              <a:defRPr/>
            </a:pPr>
            <a:r>
              <a:rPr lang="en-US" sz="2400" b="0" u="none" kern="1200" dirty="0">
                <a:solidFill>
                  <a:srgbClr val="1F497D"/>
                </a:solidFill>
              </a:rPr>
              <a:t>Worked</a:t>
            </a:r>
            <a:r>
              <a:rPr lang="en-US" sz="2400" b="0" u="none" kern="1200" spc="5" dirty="0">
                <a:solidFill>
                  <a:srgbClr val="1F497D"/>
                </a:solidFill>
              </a:rPr>
              <a:t> </a:t>
            </a:r>
            <a:r>
              <a:rPr lang="en-US" sz="2400" b="0" u="none" kern="1200" dirty="0">
                <a:solidFill>
                  <a:srgbClr val="1F497D"/>
                </a:solidFill>
              </a:rPr>
              <a:t>cl</a:t>
            </a:r>
            <a:r>
              <a:rPr lang="en-US" sz="2400" b="0" u="none" kern="1200" spc="-10" dirty="0">
                <a:solidFill>
                  <a:srgbClr val="1F497D"/>
                </a:solidFill>
              </a:rPr>
              <a:t>o</a:t>
            </a:r>
            <a:r>
              <a:rPr lang="en-US" sz="2400" b="0" u="none" kern="1200" dirty="0">
                <a:solidFill>
                  <a:srgbClr val="1F497D"/>
                </a:solidFill>
              </a:rPr>
              <a:t>sely</a:t>
            </a:r>
            <a:r>
              <a:rPr lang="en-US" sz="2400" b="0" u="none" kern="1200" spc="15" dirty="0">
                <a:solidFill>
                  <a:srgbClr val="1F497D"/>
                </a:solidFill>
              </a:rPr>
              <a:t> </a:t>
            </a:r>
            <a:r>
              <a:rPr lang="en-US" sz="2400" b="0" u="none" kern="1200" dirty="0">
                <a:solidFill>
                  <a:srgbClr val="1F497D"/>
                </a:solidFill>
              </a:rPr>
              <a:t>w</a:t>
            </a:r>
            <a:r>
              <a:rPr lang="en-US" sz="2400" b="0" u="none" kern="1200" spc="-10" dirty="0">
                <a:solidFill>
                  <a:srgbClr val="1F497D"/>
                </a:solidFill>
              </a:rPr>
              <a:t>i</a:t>
            </a:r>
            <a:r>
              <a:rPr lang="en-US" sz="2400" b="0" u="none" kern="1200" dirty="0">
                <a:solidFill>
                  <a:srgbClr val="1F497D"/>
                </a:solidFill>
              </a:rPr>
              <a:t>th DOJ for</a:t>
            </a:r>
            <a:r>
              <a:rPr lang="en-US" sz="2400" b="0" u="none" kern="1200" spc="-5" dirty="0">
                <a:solidFill>
                  <a:srgbClr val="1F497D"/>
                </a:solidFill>
              </a:rPr>
              <a:t> </a:t>
            </a:r>
            <a:r>
              <a:rPr lang="en-US" sz="2400" b="0" u="none" kern="1200" dirty="0">
                <a:solidFill>
                  <a:srgbClr val="1F497D"/>
                </a:solidFill>
              </a:rPr>
              <a:t>Waste-Frau</a:t>
            </a:r>
            <a:r>
              <a:rPr lang="en-US" sz="2400" b="0" u="none" kern="1200" spc="-5" dirty="0">
                <a:solidFill>
                  <a:srgbClr val="1F497D"/>
                </a:solidFill>
              </a:rPr>
              <a:t>d</a:t>
            </a:r>
            <a:r>
              <a:rPr lang="en-US" sz="2400" b="0" u="none" kern="1200" dirty="0">
                <a:solidFill>
                  <a:srgbClr val="1F497D"/>
                </a:solidFill>
              </a:rPr>
              <a:t>-A</a:t>
            </a:r>
            <a:r>
              <a:rPr lang="en-US" sz="2400" b="0" u="none" kern="1200" spc="-10" dirty="0">
                <a:solidFill>
                  <a:srgbClr val="1F497D"/>
                </a:solidFill>
              </a:rPr>
              <a:t>b</a:t>
            </a:r>
            <a:r>
              <a:rPr lang="en-US" sz="2400" b="0" u="none" kern="1200" dirty="0">
                <a:solidFill>
                  <a:srgbClr val="1F497D"/>
                </a:solidFill>
              </a:rPr>
              <a:t>use</a:t>
            </a:r>
            <a:r>
              <a:rPr lang="en-US" sz="2400" b="0" u="none" kern="1200" spc="15" dirty="0">
                <a:solidFill>
                  <a:srgbClr val="1F497D"/>
                </a:solidFill>
              </a:rPr>
              <a:t> </a:t>
            </a:r>
            <a:r>
              <a:rPr lang="en-US" sz="2400" b="0" u="none" kern="1200" dirty="0">
                <a:solidFill>
                  <a:srgbClr val="1F497D"/>
                </a:solidFill>
              </a:rPr>
              <a:t>S</a:t>
            </a:r>
            <a:r>
              <a:rPr lang="en-US" sz="2400" b="0" u="none" kern="1200" spc="-10" dirty="0">
                <a:solidFill>
                  <a:srgbClr val="1F497D"/>
                </a:solidFill>
              </a:rPr>
              <a:t>u</a:t>
            </a:r>
            <a:r>
              <a:rPr lang="en-US" sz="2400" b="0" u="none" kern="1200" dirty="0">
                <a:solidFill>
                  <a:srgbClr val="1F497D"/>
                </a:solidFill>
              </a:rPr>
              <a:t>bcommit</a:t>
            </a:r>
            <a:r>
              <a:rPr lang="en-US" sz="2400" b="0" u="none" kern="1200" spc="5" dirty="0">
                <a:solidFill>
                  <a:srgbClr val="1F497D"/>
                </a:solidFill>
              </a:rPr>
              <a:t>t</a:t>
            </a:r>
            <a:r>
              <a:rPr lang="en-US" sz="2400" b="0" u="none" kern="1200" dirty="0">
                <a:solidFill>
                  <a:srgbClr val="1F497D"/>
                </a:solidFill>
              </a:rPr>
              <a:t>ee</a:t>
            </a:r>
          </a:p>
          <a:p>
            <a:pPr marL="241300" marR="0" lvl="0" indent="-228600" algn="l" defTabSz="914400" rtl="0" eaLnBrk="1" fontAlgn="auto" latinLnBrk="0" hangingPunct="1">
              <a:lnSpc>
                <a:spcPct val="150000"/>
              </a:lnSpc>
              <a:spcBef>
                <a:spcPts val="2014"/>
              </a:spcBef>
              <a:spcAft>
                <a:spcPts val="0"/>
              </a:spcAft>
              <a:buClrTx/>
              <a:buSzTx/>
              <a:buFont typeface="Arial"/>
              <a:buChar char="•"/>
              <a:tabLst>
                <a:tab pos="241300" algn="l"/>
              </a:tabLst>
              <a:defRPr/>
            </a:pPr>
            <a:r>
              <a:rPr lang="en-US" sz="2400" b="0" u="none" kern="1200" dirty="0">
                <a:solidFill>
                  <a:srgbClr val="1F497D"/>
                </a:solidFill>
              </a:rPr>
              <a:t>IG</a:t>
            </a:r>
            <a:r>
              <a:rPr lang="en-US" sz="2400" b="0" u="none" kern="1200" spc="-30" dirty="0">
                <a:solidFill>
                  <a:srgbClr val="1F497D"/>
                </a:solidFill>
              </a:rPr>
              <a:t> </a:t>
            </a:r>
            <a:r>
              <a:rPr lang="en-US" sz="2400" b="0" u="none" kern="1200" dirty="0">
                <a:solidFill>
                  <a:srgbClr val="1F497D"/>
                </a:solidFill>
              </a:rPr>
              <a:t>met</a:t>
            </a:r>
            <a:r>
              <a:rPr lang="en-US" sz="2400" b="0" u="none" kern="1200" spc="-15" dirty="0">
                <a:solidFill>
                  <a:srgbClr val="1F497D"/>
                </a:solidFill>
              </a:rPr>
              <a:t> </a:t>
            </a:r>
            <a:r>
              <a:rPr lang="en-US" sz="2400" b="0" u="none" kern="1200" dirty="0">
                <a:solidFill>
                  <a:srgbClr val="1F497D"/>
                </a:solidFill>
              </a:rPr>
              <a:t>w</a:t>
            </a:r>
            <a:r>
              <a:rPr lang="en-US" sz="2400" b="0" u="none" kern="1200" spc="-10" dirty="0">
                <a:solidFill>
                  <a:srgbClr val="1F497D"/>
                </a:solidFill>
              </a:rPr>
              <a:t>i</a:t>
            </a:r>
            <a:r>
              <a:rPr lang="en-US" sz="2400" b="0" u="none" kern="1200" dirty="0">
                <a:solidFill>
                  <a:srgbClr val="1F497D"/>
                </a:solidFill>
              </a:rPr>
              <a:t>th</a:t>
            </a:r>
            <a:r>
              <a:rPr lang="en-US" sz="2400" b="0" u="none" kern="1200" spc="15" dirty="0">
                <a:solidFill>
                  <a:srgbClr val="1F497D"/>
                </a:solidFill>
              </a:rPr>
              <a:t> </a:t>
            </a:r>
            <a:r>
              <a:rPr lang="en-US" sz="2400" b="0" u="none" kern="1200" dirty="0">
                <a:solidFill>
                  <a:srgbClr val="1F497D"/>
                </a:solidFill>
              </a:rPr>
              <a:t>new C</a:t>
            </a:r>
            <a:r>
              <a:rPr lang="en-US" sz="2400" b="0" u="none" kern="1200" spc="-10" dirty="0">
                <a:solidFill>
                  <a:srgbClr val="1F497D"/>
                </a:solidFill>
              </a:rPr>
              <a:t>h</a:t>
            </a:r>
            <a:r>
              <a:rPr lang="en-US" sz="2400" b="0" u="none" kern="1200" dirty="0">
                <a:solidFill>
                  <a:srgbClr val="1F497D"/>
                </a:solidFill>
              </a:rPr>
              <a:t>a</a:t>
            </a:r>
            <a:r>
              <a:rPr lang="en-US" sz="2400" b="0" u="none" kern="1200" spc="-10" dirty="0">
                <a:solidFill>
                  <a:srgbClr val="1F497D"/>
                </a:solidFill>
              </a:rPr>
              <a:t>i</a:t>
            </a:r>
            <a:r>
              <a:rPr lang="en-US" sz="2400" b="0" u="none" kern="1200" dirty="0">
                <a:solidFill>
                  <a:srgbClr val="1F497D"/>
                </a:solidFill>
              </a:rPr>
              <a:t>r</a:t>
            </a:r>
            <a:r>
              <a:rPr lang="en-US" sz="2400" b="0" u="none" kern="1200" spc="15" dirty="0">
                <a:solidFill>
                  <a:srgbClr val="1F497D"/>
                </a:solidFill>
              </a:rPr>
              <a:t> </a:t>
            </a:r>
            <a:r>
              <a:rPr lang="en-US" sz="2400" b="0" u="none" kern="1200" dirty="0">
                <a:solidFill>
                  <a:srgbClr val="1F497D"/>
                </a:solidFill>
              </a:rPr>
              <a:t>of </a:t>
            </a:r>
            <a:r>
              <a:rPr lang="en-US" sz="2400" b="0" u="none" kern="1200" spc="-10" dirty="0">
                <a:solidFill>
                  <a:srgbClr val="1F497D"/>
                </a:solidFill>
              </a:rPr>
              <a:t>8</a:t>
            </a:r>
            <a:r>
              <a:rPr lang="en-US" sz="2400" b="0" u="none" kern="1200" dirty="0">
                <a:solidFill>
                  <a:srgbClr val="1F497D"/>
                </a:solidFill>
              </a:rPr>
              <a:t>98</a:t>
            </a:r>
            <a:r>
              <a:rPr lang="en-US" sz="2400" b="0" u="none" kern="1200" spc="5" dirty="0">
                <a:solidFill>
                  <a:srgbClr val="1F497D"/>
                </a:solidFill>
              </a:rPr>
              <a:t> </a:t>
            </a:r>
            <a:r>
              <a:rPr lang="en-US" sz="2400" b="0" u="none" kern="1200" dirty="0">
                <a:solidFill>
                  <a:srgbClr val="1F497D"/>
                </a:solidFill>
              </a:rPr>
              <a:t>P</a:t>
            </a:r>
            <a:r>
              <a:rPr lang="en-US" sz="2400" b="0" u="none" kern="1200" spc="-10" dirty="0">
                <a:solidFill>
                  <a:srgbClr val="1F497D"/>
                </a:solidFill>
              </a:rPr>
              <a:t>a</a:t>
            </a:r>
            <a:r>
              <a:rPr lang="en-US" sz="2400" b="0" u="none" kern="1200" dirty="0">
                <a:solidFill>
                  <a:srgbClr val="1F497D"/>
                </a:solidFill>
              </a:rPr>
              <a:t>ne</a:t>
            </a:r>
            <a:r>
              <a:rPr lang="en-US" sz="2400" b="0" u="none" kern="1200" spc="-10" dirty="0">
                <a:solidFill>
                  <a:srgbClr val="1F497D"/>
                </a:solidFill>
              </a:rPr>
              <a:t>l</a:t>
            </a:r>
            <a:r>
              <a:rPr lang="en-US" sz="2400" b="0" u="none" kern="1200" dirty="0">
                <a:solidFill>
                  <a:srgbClr val="1F497D"/>
                </a:solidFill>
              </a:rPr>
              <a:t>,</a:t>
            </a:r>
            <a:r>
              <a:rPr lang="en-US" sz="2400" b="0" u="none" kern="1200" spc="15" dirty="0">
                <a:solidFill>
                  <a:srgbClr val="1F497D"/>
                </a:solidFill>
              </a:rPr>
              <a:t> </a:t>
            </a:r>
            <a:r>
              <a:rPr lang="en-US" sz="2400" b="0" u="none" kern="1200" dirty="0">
                <a:solidFill>
                  <a:srgbClr val="1F497D"/>
                </a:solidFill>
              </a:rPr>
              <a:t>M</a:t>
            </a:r>
            <a:r>
              <a:rPr lang="en-US" sz="2400" b="0" u="none" kern="1200" spc="5" dirty="0">
                <a:solidFill>
                  <a:srgbClr val="1F497D"/>
                </a:solidFill>
              </a:rPr>
              <a:t>r</a:t>
            </a:r>
            <a:r>
              <a:rPr lang="en-US" sz="2400" b="0" u="none" kern="1200" dirty="0">
                <a:solidFill>
                  <a:srgbClr val="1F497D"/>
                </a:solidFill>
              </a:rPr>
              <a:t>.</a:t>
            </a:r>
            <a:r>
              <a:rPr lang="en-US" sz="2400" b="0" u="none" kern="1200" spc="-30" dirty="0">
                <a:solidFill>
                  <a:srgbClr val="1F497D"/>
                </a:solidFill>
              </a:rPr>
              <a:t> </a:t>
            </a:r>
            <a:r>
              <a:rPr lang="en-US" sz="2400" b="0" u="none" kern="1200" dirty="0">
                <a:solidFill>
                  <a:srgbClr val="1F497D"/>
                </a:solidFill>
              </a:rPr>
              <a:t>K</a:t>
            </a:r>
            <a:r>
              <a:rPr lang="en-US" sz="2400" b="0" u="none" kern="1200" spc="-10" dirty="0">
                <a:solidFill>
                  <a:srgbClr val="1F497D"/>
                </a:solidFill>
              </a:rPr>
              <a:t>i</a:t>
            </a:r>
            <a:r>
              <a:rPr lang="en-US" sz="2400" b="0" u="none" kern="1200" dirty="0">
                <a:solidFill>
                  <a:srgbClr val="1F497D"/>
                </a:solidFill>
              </a:rPr>
              <a:t>m</a:t>
            </a:r>
            <a:r>
              <a:rPr lang="en-US" sz="2400" b="0" u="none" kern="1200" spc="5" dirty="0">
                <a:solidFill>
                  <a:srgbClr val="1F497D"/>
                </a:solidFill>
              </a:rPr>
              <a:t> </a:t>
            </a:r>
            <a:r>
              <a:rPr lang="en-US" sz="2400" b="0" u="none" kern="1200" dirty="0">
                <a:solidFill>
                  <a:srgbClr val="1F497D"/>
                </a:solidFill>
              </a:rPr>
              <a:t>H</a:t>
            </a:r>
            <a:r>
              <a:rPr lang="en-US" sz="2400" b="0" u="none" kern="1200" spc="-10" dirty="0">
                <a:solidFill>
                  <a:srgbClr val="1F497D"/>
                </a:solidFill>
              </a:rPr>
              <a:t>e</a:t>
            </a:r>
            <a:r>
              <a:rPr lang="en-US" sz="2400" b="0" u="none" kern="1200" dirty="0">
                <a:solidFill>
                  <a:srgbClr val="1F497D"/>
                </a:solidFill>
              </a:rPr>
              <a:t>r</a:t>
            </a:r>
            <a:r>
              <a:rPr lang="en-US" sz="2400" b="0" u="none" kern="1200" spc="5" dirty="0">
                <a:solidFill>
                  <a:srgbClr val="1F497D"/>
                </a:solidFill>
              </a:rPr>
              <a:t>r</a:t>
            </a:r>
            <a:r>
              <a:rPr lang="en-US" sz="2400" b="0" u="none" kern="1200" dirty="0">
                <a:solidFill>
                  <a:srgbClr val="1F497D"/>
                </a:solidFill>
              </a:rPr>
              <a:t>i</a:t>
            </a:r>
            <a:r>
              <a:rPr lang="en-US" sz="2400" b="0" u="none" kern="1200" spc="-10" dirty="0">
                <a:solidFill>
                  <a:srgbClr val="1F497D"/>
                </a:solidFill>
              </a:rPr>
              <a:t>n</a:t>
            </a:r>
            <a:r>
              <a:rPr lang="en-US" sz="2400" b="0" u="none" kern="1200" dirty="0">
                <a:solidFill>
                  <a:srgbClr val="1F497D"/>
                </a:solidFill>
              </a:rPr>
              <a:t>gton</a:t>
            </a:r>
          </a:p>
          <a:p>
            <a:pPr marL="241300" marR="5080" lvl="0" indent="-228600" algn="l" defTabSz="914400" rtl="0" eaLnBrk="1" fontAlgn="auto" latinLnBrk="0" hangingPunct="1">
              <a:lnSpc>
                <a:spcPct val="150000"/>
              </a:lnSpc>
              <a:spcBef>
                <a:spcPts val="575"/>
              </a:spcBef>
              <a:spcAft>
                <a:spcPts val="0"/>
              </a:spcAft>
              <a:buClrTx/>
              <a:buSzTx/>
              <a:buFont typeface="Arial"/>
              <a:buChar char="•"/>
              <a:tabLst>
                <a:tab pos="241300" algn="l"/>
              </a:tabLst>
              <a:defRPr/>
            </a:pPr>
            <a:r>
              <a:rPr lang="en-US" sz="2400" b="0" u="none" kern="1200" spc="-10" dirty="0">
                <a:solidFill>
                  <a:srgbClr val="1F497D"/>
                </a:solidFill>
              </a:rPr>
              <a:t>Wo</a:t>
            </a:r>
            <a:r>
              <a:rPr lang="en-US" sz="2400" b="0" u="none" kern="1200" dirty="0">
                <a:solidFill>
                  <a:srgbClr val="1F497D"/>
                </a:solidFill>
              </a:rPr>
              <a:t>rked</a:t>
            </a:r>
            <a:r>
              <a:rPr lang="en-US" sz="2400" b="0" u="none" kern="1200" spc="10" dirty="0">
                <a:solidFill>
                  <a:srgbClr val="1F497D"/>
                </a:solidFill>
              </a:rPr>
              <a:t> </a:t>
            </a:r>
            <a:r>
              <a:rPr lang="en-US" sz="2400" b="0" u="none" kern="1200" dirty="0">
                <a:solidFill>
                  <a:srgbClr val="1F497D"/>
                </a:solidFill>
              </a:rPr>
              <a:t>a</a:t>
            </a:r>
            <a:r>
              <a:rPr lang="en-US" sz="2400" b="0" u="none" kern="1200" spc="-10" dirty="0">
                <a:solidFill>
                  <a:srgbClr val="1F497D"/>
                </a:solidFill>
              </a:rPr>
              <a:t>l</a:t>
            </a:r>
            <a:r>
              <a:rPr lang="en-US" sz="2400" b="0" u="none" kern="1200" dirty="0">
                <a:solidFill>
                  <a:srgbClr val="1F497D"/>
                </a:solidFill>
              </a:rPr>
              <a:t>ong</a:t>
            </a:r>
            <a:r>
              <a:rPr lang="en-US" sz="2400" b="0" u="none" kern="1200" spc="15" dirty="0">
                <a:solidFill>
                  <a:srgbClr val="1F497D"/>
                </a:solidFill>
              </a:rPr>
              <a:t> </a:t>
            </a:r>
            <a:r>
              <a:rPr lang="en-US" sz="2400" b="0" u="none" kern="1200" dirty="0">
                <a:solidFill>
                  <a:srgbClr val="1F497D"/>
                </a:solidFill>
              </a:rPr>
              <a:t>w</a:t>
            </a:r>
            <a:r>
              <a:rPr lang="en-US" sz="2400" b="0" u="none" kern="1200" spc="-10" dirty="0">
                <a:solidFill>
                  <a:srgbClr val="1F497D"/>
                </a:solidFill>
              </a:rPr>
              <a:t>i</a:t>
            </a:r>
            <a:r>
              <a:rPr lang="en-US" sz="2400" b="0" u="none" kern="1200" dirty="0">
                <a:solidFill>
                  <a:srgbClr val="1F497D"/>
                </a:solidFill>
              </a:rPr>
              <a:t>th A</a:t>
            </a:r>
            <a:r>
              <a:rPr lang="en-US" sz="2400" b="0" u="none" kern="1200" spc="-10" dirty="0">
                <a:solidFill>
                  <a:srgbClr val="1F497D"/>
                </a:solidFill>
              </a:rPr>
              <a:t>g</a:t>
            </a:r>
            <a:r>
              <a:rPr lang="en-US" sz="2400" b="0" u="none" kern="1200" dirty="0">
                <a:solidFill>
                  <a:srgbClr val="1F497D"/>
                </a:solidFill>
              </a:rPr>
              <a:t>ency</a:t>
            </a:r>
            <a:r>
              <a:rPr lang="en-US" sz="2400" b="0" u="none" kern="1200" spc="5" dirty="0">
                <a:solidFill>
                  <a:srgbClr val="1F497D"/>
                </a:solidFill>
              </a:rPr>
              <a:t> </a:t>
            </a:r>
            <a:r>
              <a:rPr lang="en-US" sz="2400" b="0" u="none" kern="1200" dirty="0">
                <a:solidFill>
                  <a:srgbClr val="1F497D"/>
                </a:solidFill>
              </a:rPr>
              <a:t>on receiv</a:t>
            </a:r>
            <a:r>
              <a:rPr lang="en-US" sz="2400" b="0" u="none" kern="1200" spc="-10" dirty="0">
                <a:solidFill>
                  <a:srgbClr val="1F497D"/>
                </a:solidFill>
              </a:rPr>
              <a:t>i</a:t>
            </a:r>
            <a:r>
              <a:rPr lang="en-US" sz="2400" b="0" u="none" kern="1200" dirty="0">
                <a:solidFill>
                  <a:srgbClr val="1F497D"/>
                </a:solidFill>
              </a:rPr>
              <a:t>ng</a:t>
            </a:r>
            <a:r>
              <a:rPr lang="en-US" sz="2400" b="0" u="none" kern="1200" spc="30" dirty="0">
                <a:solidFill>
                  <a:srgbClr val="1F497D"/>
                </a:solidFill>
              </a:rPr>
              <a:t> </a:t>
            </a:r>
            <a:r>
              <a:rPr lang="en-US" sz="2400" b="0" u="none" kern="1200" dirty="0">
                <a:solidFill>
                  <a:srgbClr val="1F497D"/>
                </a:solidFill>
              </a:rPr>
              <a:t>feedback from</a:t>
            </a:r>
            <a:r>
              <a:rPr lang="en-US" sz="2400" b="0" u="none" kern="1200" spc="-20" dirty="0">
                <a:solidFill>
                  <a:srgbClr val="1F497D"/>
                </a:solidFill>
              </a:rPr>
              <a:t> </a:t>
            </a:r>
            <a:r>
              <a:rPr lang="en-US" sz="2400" b="0" u="none" kern="1200" dirty="0">
                <a:solidFill>
                  <a:srgbClr val="1F497D"/>
                </a:solidFill>
              </a:rPr>
              <a:t>C</a:t>
            </a:r>
            <a:r>
              <a:rPr lang="en-US" sz="2400" b="0" u="none" kern="1200" spc="-10" dirty="0">
                <a:solidFill>
                  <a:srgbClr val="1F497D"/>
                </a:solidFill>
              </a:rPr>
              <a:t>N</a:t>
            </a:r>
            <a:r>
              <a:rPr lang="en-US" sz="2400" b="0" u="none" kern="1200" dirty="0">
                <a:solidFill>
                  <a:srgbClr val="1F497D"/>
                </a:solidFill>
              </a:rPr>
              <a:t>As</a:t>
            </a:r>
            <a:r>
              <a:rPr lang="en-US" sz="2400" b="0" u="none" kern="1200" spc="20" dirty="0">
                <a:solidFill>
                  <a:srgbClr val="1F497D"/>
                </a:solidFill>
              </a:rPr>
              <a:t> </a:t>
            </a:r>
            <a:r>
              <a:rPr lang="en-US" sz="2400" b="0" u="none" kern="1200" dirty="0">
                <a:solidFill>
                  <a:srgbClr val="1F497D"/>
                </a:solidFill>
              </a:rPr>
              <a:t>and N</a:t>
            </a:r>
            <a:r>
              <a:rPr lang="en-US" sz="2400" b="0" u="none" kern="1200" spc="-10" dirty="0">
                <a:solidFill>
                  <a:srgbClr val="1F497D"/>
                </a:solidFill>
              </a:rPr>
              <a:t>P</a:t>
            </a:r>
            <a:r>
              <a:rPr lang="en-US" sz="2400" b="0" u="none" kern="1200" dirty="0">
                <a:solidFill>
                  <a:srgbClr val="1F497D"/>
                </a:solidFill>
              </a:rPr>
              <a:t>As</a:t>
            </a:r>
            <a:r>
              <a:rPr lang="en-US" sz="2400" b="0" u="none" kern="1200" spc="10" dirty="0">
                <a:solidFill>
                  <a:srgbClr val="1F497D"/>
                </a:solidFill>
              </a:rPr>
              <a:t> </a:t>
            </a:r>
            <a:r>
              <a:rPr lang="en-US" sz="2400" b="0" u="none" kern="1200" dirty="0">
                <a:solidFill>
                  <a:srgbClr val="1F497D"/>
                </a:solidFill>
              </a:rPr>
              <a:t>for</a:t>
            </a:r>
            <a:r>
              <a:rPr lang="en-US" sz="2400" b="0" u="none" kern="1200" spc="-10" dirty="0">
                <a:solidFill>
                  <a:srgbClr val="1F497D"/>
                </a:solidFill>
              </a:rPr>
              <a:t> </a:t>
            </a:r>
            <a:r>
              <a:rPr lang="en-US" sz="2400" b="0" u="none" kern="1200" dirty="0">
                <a:solidFill>
                  <a:srgbClr val="1F497D"/>
                </a:solidFill>
              </a:rPr>
              <a:t>impl</a:t>
            </a:r>
            <a:r>
              <a:rPr lang="en-US" sz="2400" b="0" u="none" kern="1200" spc="-10" dirty="0">
                <a:solidFill>
                  <a:srgbClr val="1F497D"/>
                </a:solidFill>
              </a:rPr>
              <a:t>e</a:t>
            </a:r>
            <a:r>
              <a:rPr lang="en-US" sz="2400" b="0" u="none" kern="1200" dirty="0">
                <a:solidFill>
                  <a:srgbClr val="1F497D"/>
                </a:solidFill>
              </a:rPr>
              <a:t>mentati</a:t>
            </a:r>
            <a:r>
              <a:rPr lang="en-US" sz="2400" b="0" u="none" kern="1200" spc="-10" dirty="0">
                <a:solidFill>
                  <a:srgbClr val="1F497D"/>
                </a:solidFill>
              </a:rPr>
              <a:t>o</a:t>
            </a:r>
            <a:r>
              <a:rPr lang="en-US" sz="2400" b="0" u="none" kern="1200" dirty="0">
                <a:solidFill>
                  <a:srgbClr val="1F497D"/>
                </a:solidFill>
              </a:rPr>
              <a:t>n</a:t>
            </a:r>
            <a:r>
              <a:rPr lang="en-US" sz="2400" b="0" u="none" kern="1200" spc="35" dirty="0">
                <a:solidFill>
                  <a:srgbClr val="1F497D"/>
                </a:solidFill>
              </a:rPr>
              <a:t> </a:t>
            </a:r>
            <a:r>
              <a:rPr lang="en-US" sz="2400" b="0" u="none" kern="1200" dirty="0">
                <a:solidFill>
                  <a:srgbClr val="1F497D"/>
                </a:solidFill>
              </a:rPr>
              <a:t>of the</a:t>
            </a:r>
            <a:r>
              <a:rPr lang="en-US" sz="2400" b="0" u="none" kern="1200" spc="-15" dirty="0">
                <a:solidFill>
                  <a:srgbClr val="1F497D"/>
                </a:solidFill>
              </a:rPr>
              <a:t> </a:t>
            </a:r>
            <a:r>
              <a:rPr lang="en-US" sz="2400" b="0" u="none" kern="1200" dirty="0">
                <a:solidFill>
                  <a:srgbClr val="1F497D"/>
                </a:solidFill>
              </a:rPr>
              <a:t>898</a:t>
            </a:r>
            <a:r>
              <a:rPr lang="en-US" sz="2400" b="0" u="none" kern="1200" spc="5" dirty="0">
                <a:solidFill>
                  <a:srgbClr val="1F497D"/>
                </a:solidFill>
              </a:rPr>
              <a:t> </a:t>
            </a:r>
            <a:r>
              <a:rPr lang="en-US" sz="2400" b="0" u="none" kern="1200" dirty="0">
                <a:solidFill>
                  <a:srgbClr val="1F497D"/>
                </a:solidFill>
              </a:rPr>
              <a:t>P</a:t>
            </a:r>
            <a:r>
              <a:rPr lang="en-US" sz="2400" b="0" u="none" kern="1200" spc="-10" dirty="0">
                <a:solidFill>
                  <a:srgbClr val="1F497D"/>
                </a:solidFill>
              </a:rPr>
              <a:t>a</a:t>
            </a:r>
            <a:r>
              <a:rPr lang="en-US" sz="2400" b="0" u="none" kern="1200" dirty="0">
                <a:solidFill>
                  <a:srgbClr val="1F497D"/>
                </a:solidFill>
              </a:rPr>
              <a:t>nel output</a:t>
            </a:r>
          </a:p>
          <a:p>
            <a:pPr marL="241300" marR="0" lvl="0" indent="-228600" algn="l" defTabSz="914400" rtl="0" eaLnBrk="1" fontAlgn="auto" latinLnBrk="0" hangingPunct="1">
              <a:lnSpc>
                <a:spcPct val="100000"/>
              </a:lnSpc>
              <a:spcBef>
                <a:spcPts val="2014"/>
              </a:spcBef>
              <a:spcAft>
                <a:spcPts val="0"/>
              </a:spcAft>
              <a:buClrTx/>
              <a:buSzTx/>
              <a:buFont typeface="Arial"/>
              <a:buChar char="•"/>
              <a:tabLst>
                <a:tab pos="241300" algn="l"/>
              </a:tabLst>
              <a:defRPr/>
            </a:pPr>
            <a:r>
              <a:rPr lang="en-US" sz="2400" b="0" u="none" kern="1200" dirty="0">
                <a:solidFill>
                  <a:srgbClr val="1F497D"/>
                </a:solidFill>
              </a:rPr>
              <a:t>IG</a:t>
            </a:r>
            <a:r>
              <a:rPr lang="en-US" sz="2400" b="0" u="none" kern="1200" spc="-15" dirty="0">
                <a:solidFill>
                  <a:srgbClr val="1F497D"/>
                </a:solidFill>
              </a:rPr>
              <a:t> </a:t>
            </a:r>
            <a:r>
              <a:rPr lang="en-US" sz="2400" b="0" u="none" kern="1200" dirty="0">
                <a:solidFill>
                  <a:srgbClr val="1F497D"/>
                </a:solidFill>
              </a:rPr>
              <a:t>presented on</a:t>
            </a:r>
            <a:r>
              <a:rPr lang="en-US" sz="2400" b="0" u="none" kern="1200" spc="5" dirty="0">
                <a:solidFill>
                  <a:srgbClr val="1F497D"/>
                </a:solidFill>
              </a:rPr>
              <a:t> </a:t>
            </a:r>
            <a:r>
              <a:rPr lang="en-US" sz="2400" b="0" u="none" kern="1200" dirty="0">
                <a:solidFill>
                  <a:srgbClr val="1F497D"/>
                </a:solidFill>
              </a:rPr>
              <a:t>898</a:t>
            </a:r>
            <a:r>
              <a:rPr lang="en-US" sz="2400" b="0" u="none" kern="1200" spc="-10" dirty="0">
                <a:solidFill>
                  <a:srgbClr val="1F497D"/>
                </a:solidFill>
              </a:rPr>
              <a:t> </a:t>
            </a:r>
            <a:r>
              <a:rPr lang="en-US" sz="2400" b="0" u="none" kern="1200" dirty="0">
                <a:solidFill>
                  <a:srgbClr val="1F497D"/>
                </a:solidFill>
              </a:rPr>
              <a:t>Panel</a:t>
            </a:r>
            <a:r>
              <a:rPr lang="en-US" sz="2400" b="0" u="none" kern="1200" spc="10" dirty="0">
                <a:solidFill>
                  <a:srgbClr val="1F497D"/>
                </a:solidFill>
              </a:rPr>
              <a:t> </a:t>
            </a:r>
            <a:r>
              <a:rPr lang="en-US" sz="2400" b="0" u="none" kern="1200" dirty="0">
                <a:solidFill>
                  <a:srgbClr val="1F497D"/>
                </a:solidFill>
              </a:rPr>
              <a:t>recom</a:t>
            </a:r>
            <a:r>
              <a:rPr lang="en-US" sz="2400" b="0" u="none" kern="1200" spc="5" dirty="0">
                <a:solidFill>
                  <a:srgbClr val="1F497D"/>
                </a:solidFill>
              </a:rPr>
              <a:t>m</a:t>
            </a:r>
            <a:r>
              <a:rPr lang="en-US" sz="2400" b="0" u="none" kern="1200" dirty="0">
                <a:solidFill>
                  <a:srgbClr val="1F497D"/>
                </a:solidFill>
              </a:rPr>
              <a:t>en</a:t>
            </a:r>
            <a:r>
              <a:rPr lang="en-US" sz="2400" b="0" u="none" kern="1200" spc="-10" dirty="0">
                <a:solidFill>
                  <a:srgbClr val="1F497D"/>
                </a:solidFill>
              </a:rPr>
              <a:t>d</a:t>
            </a:r>
            <a:r>
              <a:rPr lang="en-US" sz="2400" b="0" u="none" kern="1200" dirty="0">
                <a:solidFill>
                  <a:srgbClr val="1F497D"/>
                </a:solidFill>
              </a:rPr>
              <a:t>ations</a:t>
            </a:r>
            <a:r>
              <a:rPr lang="en-US" sz="2400" b="0" u="none" kern="1200" spc="15" dirty="0">
                <a:solidFill>
                  <a:srgbClr val="1F497D"/>
                </a:solidFill>
              </a:rPr>
              <a:t> </a:t>
            </a:r>
            <a:r>
              <a:rPr lang="en-US" sz="2400" b="0" u="none" kern="1200" dirty="0">
                <a:solidFill>
                  <a:srgbClr val="1F497D"/>
                </a:solidFill>
              </a:rPr>
              <a:t>in</a:t>
            </a:r>
            <a:r>
              <a:rPr lang="en-US" sz="2400" b="0" u="none" kern="1200" spc="-10" dirty="0">
                <a:solidFill>
                  <a:srgbClr val="1F497D"/>
                </a:solidFill>
              </a:rPr>
              <a:t> </a:t>
            </a:r>
            <a:r>
              <a:rPr lang="en-US" sz="2400" b="0" u="none" kern="1200" spc="5" dirty="0">
                <a:solidFill>
                  <a:srgbClr val="1F497D"/>
                </a:solidFill>
              </a:rPr>
              <a:t>m</a:t>
            </a:r>
            <a:r>
              <a:rPr lang="en-US" sz="2400" b="0" u="none" kern="1200" dirty="0">
                <a:solidFill>
                  <a:srgbClr val="1F497D"/>
                </a:solidFill>
              </a:rPr>
              <a:t>u</a:t>
            </a:r>
            <a:r>
              <a:rPr lang="en-US" sz="2400" b="0" u="none" kern="1200" spc="-10" dirty="0">
                <a:solidFill>
                  <a:srgbClr val="1F497D"/>
                </a:solidFill>
              </a:rPr>
              <a:t>l</a:t>
            </a:r>
            <a:r>
              <a:rPr lang="en-US" sz="2400" b="0" u="none" kern="1200" dirty="0">
                <a:solidFill>
                  <a:srgbClr val="1F497D"/>
                </a:solidFill>
              </a:rPr>
              <a:t>tiple</a:t>
            </a:r>
            <a:r>
              <a:rPr lang="en-US" sz="2400" b="0" u="none" kern="1200" spc="15" dirty="0">
                <a:solidFill>
                  <a:srgbClr val="1F497D"/>
                </a:solidFill>
              </a:rPr>
              <a:t> </a:t>
            </a:r>
            <a:r>
              <a:rPr lang="en-US" sz="2400" b="0" u="none" kern="1200" dirty="0">
                <a:solidFill>
                  <a:srgbClr val="1F497D"/>
                </a:solidFill>
              </a:rPr>
              <a:t>forums</a:t>
            </a:r>
          </a:p>
          <a:p>
            <a:pPr marL="241300" marR="0" lvl="0" indent="-228600" algn="l" defTabSz="914400" rtl="0" eaLnBrk="1" fontAlgn="auto" latinLnBrk="0" hangingPunct="1">
              <a:lnSpc>
                <a:spcPct val="100000"/>
              </a:lnSpc>
              <a:spcBef>
                <a:spcPts val="2014"/>
              </a:spcBef>
              <a:spcAft>
                <a:spcPts val="0"/>
              </a:spcAft>
              <a:buClrTx/>
              <a:buSzTx/>
              <a:buFont typeface="Arial"/>
              <a:buChar char="•"/>
              <a:tabLst>
                <a:tab pos="241300" algn="l"/>
              </a:tabLst>
              <a:defRPr/>
            </a:pPr>
            <a:r>
              <a:rPr lang="en-US" sz="2400" b="0" u="none" kern="1200" dirty="0">
                <a:solidFill>
                  <a:srgbClr val="1F497D"/>
                </a:solidFill>
              </a:rPr>
              <a:t>Second 898 Panel Report expected in September</a:t>
            </a:r>
          </a:p>
          <a:p>
            <a:endParaRPr lang="en-US" dirty="0"/>
          </a:p>
        </p:txBody>
      </p:sp>
    </p:spTree>
    <p:extLst>
      <p:ext uri="{BB962C8B-B14F-4D97-AF65-F5344CB8AC3E}">
        <p14:creationId xmlns:p14="http://schemas.microsoft.com/office/powerpoint/2010/main" val="2360523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6400" y="1687286"/>
            <a:ext cx="9531604" cy="3693319"/>
          </a:xfrm>
        </p:spPr>
        <p:txBody>
          <a:bodyPr/>
          <a:lstStyle/>
          <a:p>
            <a:pPr algn="l"/>
            <a:r>
              <a:rPr lang="en-US" sz="4800" b="0" u="none" dirty="0"/>
              <a:t>  </a:t>
            </a:r>
            <a:r>
              <a:rPr lang="en-US" sz="4800" dirty="0"/>
              <a:t>Phase I </a:t>
            </a:r>
          </a:p>
          <a:p>
            <a:pPr algn="l"/>
            <a:endParaRPr lang="en-US" sz="4800" dirty="0"/>
          </a:p>
          <a:p>
            <a:pPr algn="l"/>
            <a:r>
              <a:rPr lang="en-US" sz="4800" b="0" u="none" dirty="0"/>
              <a:t>  </a:t>
            </a:r>
            <a:r>
              <a:rPr lang="en-US" sz="4800" dirty="0"/>
              <a:t>Phase II </a:t>
            </a:r>
          </a:p>
          <a:p>
            <a:pPr algn="l"/>
            <a:endParaRPr lang="en-US" sz="4800" dirty="0"/>
          </a:p>
          <a:p>
            <a:pPr algn="l"/>
            <a:r>
              <a:rPr lang="en-US" sz="4800" b="0" u="none" dirty="0"/>
              <a:t>  </a:t>
            </a:r>
            <a:r>
              <a:rPr lang="en-US" sz="4800" dirty="0"/>
              <a:t>Phase III</a:t>
            </a:r>
          </a:p>
        </p:txBody>
      </p:sp>
      <p:sp>
        <p:nvSpPr>
          <p:cNvPr id="4" name="object 2"/>
          <p:cNvSpPr txBox="1">
            <a:spLocks noGrp="1"/>
          </p:cNvSpPr>
          <p:nvPr>
            <p:ph type="title"/>
          </p:nvPr>
        </p:nvSpPr>
        <p:spPr>
          <a:xfrm>
            <a:off x="2057400" y="457200"/>
            <a:ext cx="9095740" cy="400110"/>
          </a:xfrm>
          <a:prstGeom prst="rect">
            <a:avLst/>
          </a:prstGeom>
        </p:spPr>
        <p:txBody>
          <a:bodyPr vert="horz" wrap="square" lIns="0" tIns="0" rIns="0" bIns="0" rtlCol="0">
            <a:spAutoFit/>
          </a:bodyPr>
          <a:lstStyle/>
          <a:p>
            <a:pPr marL="12700" algn="ctr">
              <a:lnSpc>
                <a:spcPct val="100000"/>
              </a:lnSpc>
              <a:tabLst>
                <a:tab pos="977265" algn="l"/>
                <a:tab pos="3898900" algn="l"/>
                <a:tab pos="6463665" algn="l"/>
              </a:tabLst>
            </a:pPr>
            <a:r>
              <a:rPr lang="en-US" sz="2600" dirty="0"/>
              <a:t>Phases of Oversight</a:t>
            </a:r>
            <a:endParaRPr sz="2600" dirty="0"/>
          </a:p>
        </p:txBody>
      </p:sp>
      <p:pic>
        <p:nvPicPr>
          <p:cNvPr id="5" name="Picture 4"/>
          <p:cNvPicPr>
            <a:picLocks noChangeAspect="1"/>
          </p:cNvPicPr>
          <p:nvPr/>
        </p:nvPicPr>
        <p:blipFill>
          <a:blip r:embed="rId2"/>
          <a:stretch>
            <a:fillRect/>
          </a:stretch>
        </p:blipFill>
        <p:spPr>
          <a:xfrm>
            <a:off x="6858000" y="1916581"/>
            <a:ext cx="4642779" cy="3429000"/>
          </a:xfrm>
          <a:prstGeom prst="rect">
            <a:avLst/>
          </a:prstGeom>
        </p:spPr>
      </p:pic>
    </p:spTree>
    <p:extLst>
      <p:ext uri="{BB962C8B-B14F-4D97-AF65-F5344CB8AC3E}">
        <p14:creationId xmlns:p14="http://schemas.microsoft.com/office/powerpoint/2010/main" val="203659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9059" rIns="0" bIns="0" rtlCol="0">
            <a:spAutoFit/>
          </a:bodyPr>
          <a:lstStyle/>
          <a:p>
            <a:pPr marL="3107690">
              <a:lnSpc>
                <a:spcPct val="100000"/>
              </a:lnSpc>
            </a:pPr>
            <a:r>
              <a:rPr dirty="0"/>
              <a:t>Thank</a:t>
            </a:r>
            <a:r>
              <a:rPr spc="-15" dirty="0"/>
              <a:t> </a:t>
            </a:r>
            <a:r>
              <a:rPr dirty="0"/>
              <a:t>You</a:t>
            </a:r>
          </a:p>
        </p:txBody>
      </p:sp>
      <p:sp>
        <p:nvSpPr>
          <p:cNvPr id="3" name="object 3"/>
          <p:cNvSpPr txBox="1"/>
          <p:nvPr/>
        </p:nvSpPr>
        <p:spPr>
          <a:xfrm>
            <a:off x="0" y="3216410"/>
            <a:ext cx="12192000" cy="3208571"/>
          </a:xfrm>
          <a:prstGeom prst="rect">
            <a:avLst/>
          </a:prstGeom>
        </p:spPr>
        <p:txBody>
          <a:bodyPr vert="horz" wrap="square" lIns="0" tIns="0" rIns="0" bIns="0" rtlCol="0" anchor="t">
            <a:spAutoFit/>
          </a:bodyPr>
          <a:lstStyle/>
          <a:p>
            <a:pPr marL="241300" indent="-228600" algn="ctr">
              <a:lnSpc>
                <a:spcPct val="100000"/>
              </a:lnSpc>
              <a:buFont typeface="Arial"/>
              <a:buChar char="•"/>
              <a:tabLst>
                <a:tab pos="241300" algn="l"/>
                <a:tab pos="5285740" algn="l"/>
              </a:tabLst>
            </a:pPr>
            <a:endParaRPr lang="en-US" sz="2800" spc="-5" dirty="0">
              <a:solidFill>
                <a:srgbClr val="173156"/>
              </a:solidFill>
              <a:latin typeface="Arial"/>
              <a:cs typeface="Arial"/>
            </a:endParaRPr>
          </a:p>
          <a:p>
            <a:pPr marL="241300" indent="-228600" algn="ctr">
              <a:lnSpc>
                <a:spcPct val="100000"/>
              </a:lnSpc>
              <a:buFont typeface="Arial"/>
              <a:buChar char="•"/>
              <a:tabLst>
                <a:tab pos="241300" algn="l"/>
                <a:tab pos="5285740" algn="l"/>
              </a:tabLst>
            </a:pPr>
            <a:r>
              <a:rPr sz="2800" spc="-5" dirty="0">
                <a:solidFill>
                  <a:schemeClr val="tx2"/>
                </a:solidFill>
                <a:latin typeface="Arial"/>
                <a:cs typeface="Arial"/>
              </a:rPr>
              <a:t>OIG Hotl</a:t>
            </a:r>
            <a:r>
              <a:rPr sz="2800" dirty="0">
                <a:solidFill>
                  <a:schemeClr val="tx2"/>
                </a:solidFill>
                <a:latin typeface="Arial"/>
                <a:cs typeface="Arial"/>
              </a:rPr>
              <a:t>i</a:t>
            </a:r>
            <a:r>
              <a:rPr sz="2800" spc="-5" dirty="0">
                <a:solidFill>
                  <a:schemeClr val="tx2"/>
                </a:solidFill>
                <a:latin typeface="Arial"/>
                <a:cs typeface="Arial"/>
              </a:rPr>
              <a:t>ne</a:t>
            </a:r>
            <a:r>
              <a:rPr sz="2800" spc="5" dirty="0">
                <a:solidFill>
                  <a:schemeClr val="tx2"/>
                </a:solidFill>
                <a:latin typeface="Arial"/>
                <a:cs typeface="Arial"/>
              </a:rPr>
              <a:t> </a:t>
            </a:r>
            <a:r>
              <a:rPr sz="2800" spc="-5" dirty="0">
                <a:solidFill>
                  <a:schemeClr val="tx2"/>
                </a:solidFill>
                <a:latin typeface="Arial"/>
                <a:cs typeface="Arial"/>
              </a:rPr>
              <a:t>Tol</a:t>
            </a:r>
            <a:r>
              <a:rPr sz="2800" spc="5" dirty="0">
                <a:solidFill>
                  <a:schemeClr val="tx2"/>
                </a:solidFill>
                <a:latin typeface="Arial"/>
                <a:cs typeface="Arial"/>
              </a:rPr>
              <a:t>l</a:t>
            </a:r>
            <a:r>
              <a:rPr sz="2800" dirty="0">
                <a:solidFill>
                  <a:schemeClr val="tx2"/>
                </a:solidFill>
                <a:latin typeface="Arial"/>
                <a:cs typeface="Arial"/>
              </a:rPr>
              <a:t>-</a:t>
            </a:r>
            <a:r>
              <a:rPr sz="2800" spc="-5" dirty="0">
                <a:solidFill>
                  <a:schemeClr val="tx2"/>
                </a:solidFill>
                <a:latin typeface="Arial"/>
                <a:cs typeface="Arial"/>
              </a:rPr>
              <a:t>Free</a:t>
            </a:r>
            <a:r>
              <a:rPr sz="2800" spc="30" dirty="0">
                <a:solidFill>
                  <a:schemeClr val="tx2"/>
                </a:solidFill>
                <a:latin typeface="Arial"/>
                <a:cs typeface="Arial"/>
              </a:rPr>
              <a:t> </a:t>
            </a:r>
            <a:r>
              <a:rPr sz="2800" spc="-5" dirty="0">
                <a:solidFill>
                  <a:schemeClr val="tx2"/>
                </a:solidFill>
                <a:latin typeface="Arial"/>
                <a:cs typeface="Arial"/>
              </a:rPr>
              <a:t>Numb</a:t>
            </a:r>
            <a:r>
              <a:rPr sz="2800" dirty="0">
                <a:solidFill>
                  <a:schemeClr val="tx2"/>
                </a:solidFill>
                <a:latin typeface="Arial"/>
                <a:cs typeface="Arial"/>
              </a:rPr>
              <a:t>e</a:t>
            </a:r>
            <a:r>
              <a:rPr sz="2800" spc="-5" dirty="0">
                <a:solidFill>
                  <a:schemeClr val="tx2"/>
                </a:solidFill>
                <a:latin typeface="Arial"/>
                <a:cs typeface="Arial"/>
              </a:rPr>
              <a:t>r:</a:t>
            </a:r>
            <a:endParaRPr lang="en-US" sz="2800" dirty="0">
              <a:solidFill>
                <a:schemeClr val="tx2"/>
              </a:solidFill>
              <a:latin typeface="Arial"/>
              <a:cs typeface="Arial"/>
            </a:endParaRPr>
          </a:p>
          <a:p>
            <a:pPr marL="12700" algn="ctr">
              <a:lnSpc>
                <a:spcPct val="100000"/>
              </a:lnSpc>
              <a:tabLst>
                <a:tab pos="241300" algn="l"/>
                <a:tab pos="5285740" algn="l"/>
              </a:tabLst>
            </a:pPr>
            <a:r>
              <a:rPr sz="2800" spc="-5" dirty="0">
                <a:solidFill>
                  <a:schemeClr val="tx2"/>
                </a:solidFill>
                <a:latin typeface="Arial"/>
                <a:cs typeface="Arial"/>
              </a:rPr>
              <a:t>(</a:t>
            </a:r>
            <a:r>
              <a:rPr sz="2800" dirty="0">
                <a:solidFill>
                  <a:schemeClr val="tx2"/>
                </a:solidFill>
                <a:latin typeface="Arial"/>
                <a:cs typeface="Arial"/>
              </a:rPr>
              <a:t>8</a:t>
            </a:r>
            <a:r>
              <a:rPr sz="2800" spc="-5" dirty="0">
                <a:solidFill>
                  <a:schemeClr val="tx2"/>
                </a:solidFill>
                <a:latin typeface="Arial"/>
                <a:cs typeface="Arial"/>
              </a:rPr>
              <a:t>4</a:t>
            </a:r>
            <a:r>
              <a:rPr sz="2800" dirty="0">
                <a:solidFill>
                  <a:schemeClr val="tx2"/>
                </a:solidFill>
                <a:latin typeface="Arial"/>
                <a:cs typeface="Arial"/>
              </a:rPr>
              <a:t>4</a:t>
            </a:r>
            <a:r>
              <a:rPr sz="2800" spc="-5" dirty="0">
                <a:solidFill>
                  <a:schemeClr val="tx2"/>
                </a:solidFill>
                <a:latin typeface="Arial"/>
                <a:cs typeface="Arial"/>
              </a:rPr>
              <a:t>)</a:t>
            </a:r>
            <a:r>
              <a:rPr sz="2800" spc="15" dirty="0">
                <a:solidFill>
                  <a:schemeClr val="tx2"/>
                </a:solidFill>
                <a:latin typeface="Arial"/>
                <a:cs typeface="Arial"/>
              </a:rPr>
              <a:t> </a:t>
            </a:r>
            <a:r>
              <a:rPr sz="2800" spc="-5" dirty="0">
                <a:solidFill>
                  <a:schemeClr val="tx2"/>
                </a:solidFill>
                <a:latin typeface="Arial"/>
                <a:cs typeface="Arial"/>
              </a:rPr>
              <a:t>4</a:t>
            </a:r>
            <a:r>
              <a:rPr sz="2800" dirty="0">
                <a:solidFill>
                  <a:schemeClr val="tx2"/>
                </a:solidFill>
                <a:latin typeface="Arial"/>
                <a:cs typeface="Arial"/>
              </a:rPr>
              <a:t>9</a:t>
            </a:r>
            <a:r>
              <a:rPr sz="2800" spc="25" dirty="0">
                <a:solidFill>
                  <a:schemeClr val="tx2"/>
                </a:solidFill>
                <a:latin typeface="Arial"/>
                <a:cs typeface="Arial"/>
              </a:rPr>
              <a:t>6</a:t>
            </a:r>
            <a:r>
              <a:rPr sz="2800" dirty="0">
                <a:solidFill>
                  <a:schemeClr val="tx2"/>
                </a:solidFill>
                <a:latin typeface="Arial"/>
                <a:cs typeface="Arial"/>
              </a:rPr>
              <a:t>-1536</a:t>
            </a:r>
            <a:endParaRPr sz="4050" dirty="0">
              <a:solidFill>
                <a:schemeClr val="tx2"/>
              </a:solidFill>
              <a:latin typeface="Times New Roman"/>
              <a:cs typeface="Times New Roman"/>
            </a:endParaRPr>
          </a:p>
          <a:p>
            <a:pPr marL="12700" algn="ctr">
              <a:tabLst>
                <a:tab pos="241300" algn="l"/>
              </a:tabLst>
            </a:pPr>
            <a:endParaRPr lang="en-US" sz="2800" dirty="0">
              <a:solidFill>
                <a:schemeClr val="tx2"/>
              </a:solidFill>
              <a:latin typeface="Arial"/>
              <a:cs typeface="Arial"/>
            </a:endParaRPr>
          </a:p>
          <a:p>
            <a:pPr marL="698500" lvl="1" indent="-228600" algn="ctr">
              <a:buFont typeface="Arial"/>
              <a:buChar char="•"/>
              <a:tabLst>
                <a:tab pos="241300" algn="l"/>
              </a:tabLst>
            </a:pPr>
            <a:r>
              <a:rPr sz="2800" spc="-5" dirty="0">
                <a:solidFill>
                  <a:schemeClr val="tx2"/>
                </a:solidFill>
                <a:latin typeface="Arial"/>
                <a:cs typeface="Arial"/>
              </a:rPr>
              <a:t>Email</a:t>
            </a:r>
            <a:r>
              <a:rPr sz="2800" dirty="0">
                <a:solidFill>
                  <a:schemeClr val="tx2"/>
                </a:solidFill>
                <a:latin typeface="Arial"/>
                <a:cs typeface="Arial"/>
              </a:rPr>
              <a:t>i</a:t>
            </a:r>
            <a:r>
              <a:rPr sz="2800" spc="-5" dirty="0">
                <a:solidFill>
                  <a:schemeClr val="tx2"/>
                </a:solidFill>
                <a:latin typeface="Arial"/>
                <a:cs typeface="Arial"/>
              </a:rPr>
              <a:t>ng</a:t>
            </a:r>
            <a:r>
              <a:rPr sz="2800" spc="15" dirty="0">
                <a:solidFill>
                  <a:schemeClr val="tx2"/>
                </a:solidFill>
                <a:latin typeface="Arial"/>
                <a:cs typeface="Arial"/>
              </a:rPr>
              <a:t> </a:t>
            </a:r>
            <a:r>
              <a:rPr sz="2800" spc="-5" dirty="0">
                <a:solidFill>
                  <a:schemeClr val="tx2"/>
                </a:solidFill>
                <a:latin typeface="Arial"/>
                <a:cs typeface="Arial"/>
              </a:rPr>
              <a:t>a </a:t>
            </a:r>
            <a:r>
              <a:rPr sz="2800" spc="0" dirty="0">
                <a:solidFill>
                  <a:schemeClr val="tx2"/>
                </a:solidFill>
                <a:latin typeface="Arial"/>
                <a:cs typeface="Arial"/>
              </a:rPr>
              <a:t>h</a:t>
            </a:r>
            <a:r>
              <a:rPr sz="2800" spc="-5" dirty="0">
                <a:solidFill>
                  <a:schemeClr val="tx2"/>
                </a:solidFill>
                <a:latin typeface="Arial"/>
                <a:cs typeface="Arial"/>
              </a:rPr>
              <a:t>ot</a:t>
            </a:r>
            <a:r>
              <a:rPr sz="2800" dirty="0">
                <a:solidFill>
                  <a:schemeClr val="tx2"/>
                </a:solidFill>
                <a:latin typeface="Arial"/>
                <a:cs typeface="Arial"/>
              </a:rPr>
              <a:t>l</a:t>
            </a:r>
            <a:r>
              <a:rPr sz="2800" spc="-5" dirty="0">
                <a:solidFill>
                  <a:schemeClr val="tx2"/>
                </a:solidFill>
                <a:latin typeface="Arial"/>
                <a:cs typeface="Arial"/>
              </a:rPr>
              <a:t>i</a:t>
            </a:r>
            <a:r>
              <a:rPr sz="2800" dirty="0">
                <a:solidFill>
                  <a:schemeClr val="tx2"/>
                </a:solidFill>
                <a:latin typeface="Arial"/>
                <a:cs typeface="Arial"/>
              </a:rPr>
              <a:t>n</a:t>
            </a:r>
            <a:r>
              <a:rPr sz="2800" spc="-5" dirty="0">
                <a:solidFill>
                  <a:schemeClr val="tx2"/>
                </a:solidFill>
                <a:latin typeface="Arial"/>
                <a:cs typeface="Arial"/>
              </a:rPr>
              <a:t>e </a:t>
            </a:r>
            <a:r>
              <a:rPr sz="2800" spc="0" dirty="0">
                <a:solidFill>
                  <a:schemeClr val="tx2"/>
                </a:solidFill>
                <a:latin typeface="Arial"/>
                <a:cs typeface="Arial"/>
              </a:rPr>
              <a:t>c</a:t>
            </a:r>
            <a:r>
              <a:rPr sz="2800" spc="-5" dirty="0">
                <a:solidFill>
                  <a:schemeClr val="tx2"/>
                </a:solidFill>
                <a:latin typeface="Arial"/>
                <a:cs typeface="Arial"/>
              </a:rPr>
              <a:t>om</a:t>
            </a:r>
            <a:r>
              <a:rPr sz="2800" dirty="0">
                <a:solidFill>
                  <a:schemeClr val="tx2"/>
                </a:solidFill>
                <a:latin typeface="Arial"/>
                <a:cs typeface="Arial"/>
              </a:rPr>
              <a:t>p</a:t>
            </a:r>
            <a:r>
              <a:rPr sz="2800" spc="-5" dirty="0">
                <a:solidFill>
                  <a:schemeClr val="tx2"/>
                </a:solidFill>
                <a:latin typeface="Arial"/>
                <a:cs typeface="Arial"/>
              </a:rPr>
              <a:t>l</a:t>
            </a:r>
            <a:r>
              <a:rPr sz="2800" dirty="0">
                <a:solidFill>
                  <a:schemeClr val="tx2"/>
                </a:solidFill>
                <a:latin typeface="Arial"/>
                <a:cs typeface="Arial"/>
              </a:rPr>
              <a:t>a</a:t>
            </a:r>
            <a:r>
              <a:rPr sz="2800" spc="-5" dirty="0">
                <a:solidFill>
                  <a:schemeClr val="tx2"/>
                </a:solidFill>
                <a:latin typeface="Arial"/>
                <a:cs typeface="Arial"/>
              </a:rPr>
              <a:t>i</a:t>
            </a:r>
            <a:r>
              <a:rPr sz="2800" dirty="0">
                <a:solidFill>
                  <a:schemeClr val="tx2"/>
                </a:solidFill>
                <a:latin typeface="Arial"/>
                <a:cs typeface="Arial"/>
              </a:rPr>
              <a:t>n</a:t>
            </a:r>
            <a:r>
              <a:rPr sz="2800" spc="-5" dirty="0">
                <a:solidFill>
                  <a:schemeClr val="tx2"/>
                </a:solidFill>
                <a:latin typeface="Arial"/>
                <a:cs typeface="Arial"/>
              </a:rPr>
              <a:t>t:</a:t>
            </a:r>
            <a:endParaRPr lang="en-US" sz="2800" spc="-5" dirty="0">
              <a:solidFill>
                <a:schemeClr val="tx2"/>
              </a:solidFill>
              <a:latin typeface="Arial"/>
              <a:cs typeface="Arial"/>
            </a:endParaRPr>
          </a:p>
          <a:p>
            <a:pPr marL="469900" lvl="1" algn="ctr">
              <a:tabLst>
                <a:tab pos="241300" algn="l"/>
              </a:tabLst>
            </a:pPr>
            <a:r>
              <a:rPr sz="2800" spc="-5" dirty="0">
                <a:solidFill>
                  <a:srgbClr val="173156"/>
                </a:solidFill>
                <a:latin typeface="Arial"/>
                <a:cs typeface="Arial"/>
                <a:hlinkClick r:id="rId2"/>
              </a:rPr>
              <a:t>Hot</a:t>
            </a:r>
            <a:r>
              <a:rPr sz="2800" dirty="0">
                <a:solidFill>
                  <a:srgbClr val="173156"/>
                </a:solidFill>
                <a:latin typeface="Arial"/>
                <a:cs typeface="Arial"/>
                <a:hlinkClick r:id="rId2"/>
              </a:rPr>
              <a:t>l</a:t>
            </a:r>
            <a:r>
              <a:rPr sz="2800" spc="-5" dirty="0">
                <a:solidFill>
                  <a:srgbClr val="173156"/>
                </a:solidFill>
                <a:latin typeface="Arial"/>
                <a:cs typeface="Arial"/>
                <a:hlinkClick r:id="rId2"/>
              </a:rPr>
              <a:t>i</a:t>
            </a:r>
            <a:r>
              <a:rPr sz="2800" dirty="0">
                <a:solidFill>
                  <a:srgbClr val="173156"/>
                </a:solidFill>
                <a:latin typeface="Arial"/>
                <a:cs typeface="Arial"/>
                <a:hlinkClick r:id="rId2"/>
              </a:rPr>
              <a:t>n</a:t>
            </a:r>
            <a:r>
              <a:rPr sz="2800" spc="-5" dirty="0">
                <a:solidFill>
                  <a:srgbClr val="173156"/>
                </a:solidFill>
                <a:latin typeface="Arial"/>
                <a:cs typeface="Arial"/>
                <a:hlinkClick r:id="rId2"/>
              </a:rPr>
              <a:t>e</a:t>
            </a:r>
            <a:r>
              <a:rPr sz="2800" dirty="0">
                <a:solidFill>
                  <a:srgbClr val="173156"/>
                </a:solidFill>
                <a:latin typeface="Arial"/>
                <a:cs typeface="Arial"/>
                <a:hlinkClick r:id="rId2"/>
              </a:rPr>
              <a:t>@</a:t>
            </a:r>
            <a:r>
              <a:rPr sz="2800" spc="-5" dirty="0">
                <a:solidFill>
                  <a:srgbClr val="173156"/>
                </a:solidFill>
                <a:latin typeface="Arial"/>
                <a:cs typeface="Arial"/>
                <a:hlinkClick r:id="rId2"/>
              </a:rPr>
              <a:t>o</a:t>
            </a:r>
            <a:r>
              <a:rPr sz="2800" dirty="0">
                <a:solidFill>
                  <a:srgbClr val="173156"/>
                </a:solidFill>
                <a:latin typeface="Arial"/>
                <a:cs typeface="Arial"/>
                <a:hlinkClick r:id="rId2"/>
              </a:rPr>
              <a:t>i</a:t>
            </a:r>
            <a:r>
              <a:rPr sz="2800" spc="-5" dirty="0">
                <a:solidFill>
                  <a:srgbClr val="173156"/>
                </a:solidFill>
                <a:latin typeface="Arial"/>
                <a:cs typeface="Arial"/>
                <a:hlinkClick r:id="rId2"/>
              </a:rPr>
              <a:t>g.</a:t>
            </a:r>
            <a:r>
              <a:rPr sz="2800" spc="0" dirty="0">
                <a:solidFill>
                  <a:srgbClr val="173156"/>
                </a:solidFill>
                <a:latin typeface="Arial"/>
                <a:cs typeface="Arial"/>
                <a:hlinkClick r:id="rId2"/>
              </a:rPr>
              <a:t>a</a:t>
            </a:r>
            <a:r>
              <a:rPr sz="2800" spc="-5" dirty="0">
                <a:solidFill>
                  <a:srgbClr val="173156"/>
                </a:solidFill>
                <a:latin typeface="Arial"/>
                <a:cs typeface="Arial"/>
                <a:hlinkClick r:id="rId2"/>
              </a:rPr>
              <a:t>b</a:t>
            </a:r>
            <a:r>
              <a:rPr sz="2800" dirty="0">
                <a:solidFill>
                  <a:srgbClr val="173156"/>
                </a:solidFill>
                <a:latin typeface="Arial"/>
                <a:cs typeface="Arial"/>
                <a:hlinkClick r:id="rId2"/>
              </a:rPr>
              <a:t>i</a:t>
            </a:r>
            <a:r>
              <a:rPr sz="2800" spc="-5" dirty="0">
                <a:solidFill>
                  <a:srgbClr val="173156"/>
                </a:solidFill>
                <a:latin typeface="Arial"/>
                <a:cs typeface="Arial"/>
                <a:hlinkClick r:id="rId2"/>
              </a:rPr>
              <a:t>li</a:t>
            </a:r>
            <a:r>
              <a:rPr sz="2800" dirty="0">
                <a:solidFill>
                  <a:srgbClr val="173156"/>
                </a:solidFill>
                <a:latin typeface="Arial"/>
                <a:cs typeface="Arial"/>
                <a:hlinkClick r:id="rId2"/>
              </a:rPr>
              <a:t>t</a:t>
            </a:r>
            <a:r>
              <a:rPr sz="2800" spc="-5" dirty="0">
                <a:solidFill>
                  <a:srgbClr val="173156"/>
                </a:solidFill>
                <a:latin typeface="Arial"/>
                <a:cs typeface="Arial"/>
                <a:hlinkClick r:id="rId2"/>
              </a:rPr>
              <a:t>y</a:t>
            </a:r>
            <a:r>
              <a:rPr sz="2800" dirty="0">
                <a:solidFill>
                  <a:srgbClr val="173156"/>
                </a:solidFill>
                <a:latin typeface="Arial"/>
                <a:cs typeface="Arial"/>
                <a:hlinkClick r:id="rId2"/>
              </a:rPr>
              <a:t>o</a:t>
            </a:r>
            <a:r>
              <a:rPr sz="2800" spc="-5" dirty="0">
                <a:solidFill>
                  <a:srgbClr val="173156"/>
                </a:solidFill>
                <a:latin typeface="Arial"/>
                <a:cs typeface="Arial"/>
                <a:hlinkClick r:id="rId2"/>
              </a:rPr>
              <a:t>n</a:t>
            </a:r>
            <a:r>
              <a:rPr sz="2800" dirty="0">
                <a:solidFill>
                  <a:srgbClr val="173156"/>
                </a:solidFill>
                <a:latin typeface="Arial"/>
                <a:cs typeface="Arial"/>
                <a:hlinkClick r:id="rId2"/>
              </a:rPr>
              <a:t>e</a:t>
            </a:r>
            <a:r>
              <a:rPr sz="2800" spc="-5" dirty="0">
                <a:solidFill>
                  <a:srgbClr val="173156"/>
                </a:solidFill>
                <a:latin typeface="Arial"/>
                <a:cs typeface="Arial"/>
                <a:hlinkClick r:id="rId2"/>
              </a:rPr>
              <a:t>.g</a:t>
            </a:r>
            <a:r>
              <a:rPr sz="2800" spc="0" dirty="0">
                <a:solidFill>
                  <a:srgbClr val="173156"/>
                </a:solidFill>
                <a:latin typeface="Arial"/>
                <a:cs typeface="Arial"/>
                <a:hlinkClick r:id="rId2"/>
              </a:rPr>
              <a:t>o</a:t>
            </a:r>
            <a:r>
              <a:rPr sz="2800" spc="-5" dirty="0">
                <a:solidFill>
                  <a:srgbClr val="173156"/>
                </a:solidFill>
                <a:latin typeface="Arial"/>
                <a:cs typeface="Arial"/>
                <a:hlinkClick r:id="rId2"/>
              </a:rPr>
              <a:t>v</a:t>
            </a:r>
            <a:endParaRPr sz="2800" dirty="0">
              <a:latin typeface="Arial"/>
              <a:cs typeface="Arial"/>
            </a:endParaRPr>
          </a:p>
          <a:p>
            <a:pPr algn="ctr">
              <a:lnSpc>
                <a:spcPct val="100000"/>
              </a:lnSpc>
              <a:spcBef>
                <a:spcPts val="49"/>
              </a:spcBef>
              <a:buClr>
                <a:srgbClr val="173156"/>
              </a:buClr>
            </a:pPr>
            <a:endParaRPr sz="4050" dirty="0">
              <a:latin typeface="Times New Roman"/>
              <a:cs typeface="Times New Roman"/>
            </a:endParaRPr>
          </a:p>
        </p:txBody>
      </p:sp>
      <p:sp>
        <p:nvSpPr>
          <p:cNvPr id="4" name="object 4"/>
          <p:cNvSpPr txBox="1"/>
          <p:nvPr/>
        </p:nvSpPr>
        <p:spPr>
          <a:xfrm>
            <a:off x="922121" y="6410040"/>
            <a:ext cx="149860" cy="381000"/>
          </a:xfrm>
          <a:prstGeom prst="rect">
            <a:avLst/>
          </a:prstGeom>
        </p:spPr>
        <p:txBody>
          <a:bodyPr vert="horz" wrap="square" lIns="0" tIns="0" rIns="0" bIns="0" rtlCol="0">
            <a:spAutoFit/>
          </a:bodyPr>
          <a:lstStyle/>
          <a:p>
            <a:pPr marL="12700">
              <a:lnSpc>
                <a:spcPct val="100000"/>
              </a:lnSpc>
            </a:pPr>
            <a:r>
              <a:rPr sz="2800" spc="-5" dirty="0">
                <a:solidFill>
                  <a:srgbClr val="173156"/>
                </a:solidFill>
                <a:latin typeface="Arial"/>
                <a:cs typeface="Arial"/>
              </a:rPr>
              <a:t>•</a:t>
            </a:r>
            <a:endParaRPr sz="2800" dirty="0">
              <a:latin typeface="Arial"/>
              <a:cs typeface="Arial"/>
            </a:endParaRPr>
          </a:p>
        </p:txBody>
      </p:sp>
      <p:sp>
        <p:nvSpPr>
          <p:cNvPr id="5" name="object 5"/>
          <p:cNvSpPr txBox="1"/>
          <p:nvPr/>
        </p:nvSpPr>
        <p:spPr>
          <a:xfrm>
            <a:off x="11947397" y="6608689"/>
            <a:ext cx="165735" cy="152400"/>
          </a:xfrm>
          <a:prstGeom prst="rect">
            <a:avLst/>
          </a:prstGeom>
        </p:spPr>
        <p:txBody>
          <a:bodyPr vert="horz" wrap="square" lIns="0" tIns="0" rIns="0" bIns="0" rtlCol="0">
            <a:spAutoFit/>
          </a:bodyPr>
          <a:lstStyle/>
          <a:p>
            <a:pPr marL="12700">
              <a:lnSpc>
                <a:spcPct val="100000"/>
              </a:lnSpc>
            </a:pPr>
            <a:r>
              <a:rPr sz="1000" b="1" spc="-10" dirty="0">
                <a:solidFill>
                  <a:srgbClr val="FFFFFF"/>
                </a:solidFill>
                <a:latin typeface="Arial"/>
                <a:cs typeface="Arial"/>
              </a:rPr>
              <a:t>17</a:t>
            </a:r>
            <a:endParaRPr sz="1000" dirty="0">
              <a:latin typeface="Arial"/>
              <a:cs typeface="Arial"/>
            </a:endParaRPr>
          </a:p>
        </p:txBody>
      </p:sp>
      <p:pic>
        <p:nvPicPr>
          <p:cNvPr id="6" name="Picture 5"/>
          <p:cNvPicPr>
            <a:picLocks noChangeAspect="1"/>
          </p:cNvPicPr>
          <p:nvPr/>
        </p:nvPicPr>
        <p:blipFill>
          <a:blip r:embed="rId3"/>
          <a:stretch>
            <a:fillRect/>
          </a:stretch>
        </p:blipFill>
        <p:spPr>
          <a:xfrm>
            <a:off x="3395932" y="1308340"/>
            <a:ext cx="5186361" cy="1977999"/>
          </a:xfrm>
          <a:prstGeom prst="rect">
            <a:avLst/>
          </a:prstGeom>
        </p:spPr>
      </p:pic>
    </p:spTree>
    <p:extLst>
      <p:ext uri="{BB962C8B-B14F-4D97-AF65-F5344CB8AC3E}">
        <p14:creationId xmlns:p14="http://schemas.microsoft.com/office/powerpoint/2010/main" val="429455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8860" rIns="0" bIns="0" rtlCol="0">
            <a:spAutoFit/>
          </a:bodyPr>
          <a:lstStyle/>
          <a:p>
            <a:pPr marL="3515995">
              <a:lnSpc>
                <a:spcPts val="4760"/>
              </a:lnSpc>
            </a:pPr>
            <a:r>
              <a:rPr sz="4000" spc="-5" dirty="0"/>
              <a:t>A</a:t>
            </a:r>
            <a:r>
              <a:rPr sz="4000" spc="-20" dirty="0"/>
              <a:t>g</a:t>
            </a:r>
            <a:r>
              <a:rPr sz="4000" spc="-5" dirty="0"/>
              <a:t>en</a:t>
            </a:r>
            <a:r>
              <a:rPr sz="4000" spc="-25" dirty="0"/>
              <a:t>d</a:t>
            </a:r>
            <a:r>
              <a:rPr sz="4000" spc="-5" dirty="0"/>
              <a:t>a</a:t>
            </a:r>
            <a:endParaRPr sz="40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2</a:t>
            </a:fld>
            <a:endParaRPr spc="-5" dirty="0"/>
          </a:p>
        </p:txBody>
      </p:sp>
      <p:sp>
        <p:nvSpPr>
          <p:cNvPr id="6" name="Content Placeholder 2"/>
          <p:cNvSpPr txBox="1">
            <a:spLocks/>
          </p:cNvSpPr>
          <p:nvPr/>
        </p:nvSpPr>
        <p:spPr>
          <a:xfrm>
            <a:off x="5867400" y="1757377"/>
            <a:ext cx="4256531" cy="441297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sz="2000" dirty="0">
              <a:latin typeface="Times New Roman" panose="02020603050405020304" pitchFamily="18" charset="0"/>
              <a:cs typeface="Times New Roman" panose="02020603050405020304" pitchFamily="18" charset="0"/>
            </a:endParaRPr>
          </a:p>
          <a:p>
            <a:endParaRPr lang="en-US" sz="2000" dirty="0"/>
          </a:p>
        </p:txBody>
      </p:sp>
      <p:sp>
        <p:nvSpPr>
          <p:cNvPr id="7" name="Content Placeholder 2"/>
          <p:cNvSpPr txBox="1">
            <a:spLocks/>
          </p:cNvSpPr>
          <p:nvPr/>
        </p:nvSpPr>
        <p:spPr>
          <a:xfrm>
            <a:off x="955166" y="1295401"/>
            <a:ext cx="10474834" cy="487495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800" dirty="0">
                <a:solidFill>
                  <a:schemeClr val="tx2"/>
                </a:solidFill>
                <a:latin typeface="Arial"/>
                <a:cs typeface="Arial"/>
              </a:rPr>
              <a:t>Results of Recent Oversight Work and Reports Issued</a:t>
            </a:r>
          </a:p>
          <a:p>
            <a:r>
              <a:rPr lang="en-US" sz="2800" dirty="0">
                <a:solidFill>
                  <a:schemeClr val="tx2"/>
                </a:solidFill>
                <a:latin typeface="Arial"/>
                <a:cs typeface="Arial"/>
              </a:rPr>
              <a:t>Semiannual Report to Congress</a:t>
            </a:r>
          </a:p>
          <a:p>
            <a:r>
              <a:rPr lang="en-US" sz="2800" dirty="0">
                <a:solidFill>
                  <a:schemeClr val="tx2"/>
                </a:solidFill>
                <a:latin typeface="Arial"/>
                <a:cs typeface="Arial"/>
              </a:rPr>
              <a:t>NPA Visits</a:t>
            </a:r>
          </a:p>
          <a:p>
            <a:r>
              <a:rPr lang="en-US" sz="2800" dirty="0">
                <a:solidFill>
                  <a:schemeClr val="tx2"/>
                </a:solidFill>
                <a:latin typeface="Arial"/>
                <a:cs typeface="Arial"/>
              </a:rPr>
              <a:t>Top Management Challenges Report</a:t>
            </a:r>
          </a:p>
          <a:p>
            <a:r>
              <a:rPr lang="en-US" sz="2800" dirty="0">
                <a:solidFill>
                  <a:schemeClr val="tx2"/>
                </a:solidFill>
                <a:latin typeface="Arial"/>
                <a:cs typeface="Arial"/>
              </a:rPr>
              <a:t>Performance Audit of the Cooperative Agreements</a:t>
            </a:r>
          </a:p>
          <a:p>
            <a:r>
              <a:rPr lang="en-US" sz="2800" dirty="0">
                <a:solidFill>
                  <a:schemeClr val="tx2"/>
                </a:solidFill>
                <a:latin typeface="Arial"/>
                <a:cs typeface="Arial"/>
              </a:rPr>
              <a:t>Phases of Oversight</a:t>
            </a:r>
          </a:p>
          <a:p>
            <a:r>
              <a:rPr lang="en-US" sz="2800" dirty="0">
                <a:solidFill>
                  <a:schemeClr val="tx2"/>
                </a:solidFill>
                <a:latin typeface="Arial"/>
                <a:cs typeface="Arial"/>
              </a:rPr>
              <a:t>Questions and Comments</a:t>
            </a:r>
          </a:p>
          <a:p>
            <a:endParaRPr lang="en-US" sz="2000" dirty="0">
              <a:solidFill>
                <a:schemeClr val="tx2"/>
              </a:solidFill>
            </a:endParaRPr>
          </a:p>
          <a:p>
            <a:endParaRPr lang="en-US" sz="2000" dirty="0">
              <a:solidFill>
                <a:schemeClr val="tx2"/>
              </a:solidFill>
            </a:endParaRPr>
          </a:p>
        </p:txBody>
      </p:sp>
    </p:spTree>
    <p:extLst>
      <p:ext uri="{BB962C8B-B14F-4D97-AF65-F5344CB8AC3E}">
        <p14:creationId xmlns:p14="http://schemas.microsoft.com/office/powerpoint/2010/main" val="203244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04800"/>
            <a:ext cx="10124184" cy="725476"/>
          </a:xfrm>
          <a:prstGeom prst="rect">
            <a:avLst/>
          </a:prstGeom>
        </p:spPr>
        <p:txBody>
          <a:bodyPr vert="horz" wrap="square" lIns="0" tIns="108860" rIns="0" bIns="0" rtlCol="0">
            <a:spAutoFit/>
          </a:bodyPr>
          <a:lstStyle/>
          <a:p>
            <a:pPr marL="3515995" algn="l">
              <a:lnSpc>
                <a:spcPts val="4760"/>
              </a:lnSpc>
            </a:pPr>
            <a:r>
              <a:rPr lang="en-US" sz="4000" spc="-5" dirty="0"/>
              <a:t>Roadmap to Oversight</a:t>
            </a:r>
            <a:endParaRPr sz="40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3</a:t>
            </a:fld>
            <a:endParaRPr spc="-5" dirty="0"/>
          </a:p>
        </p:txBody>
      </p:sp>
      <p:sp>
        <p:nvSpPr>
          <p:cNvPr id="3" name="object 3"/>
          <p:cNvSpPr txBox="1"/>
          <p:nvPr/>
        </p:nvSpPr>
        <p:spPr>
          <a:xfrm>
            <a:off x="609600" y="1676400"/>
            <a:ext cx="10615548" cy="5306581"/>
          </a:xfrm>
          <a:prstGeom prst="rect">
            <a:avLst/>
          </a:prstGeom>
        </p:spPr>
        <p:txBody>
          <a:bodyPr vert="horz" wrap="square" lIns="0" tIns="0" rIns="0" bIns="0" rtlCol="0" anchor="t">
            <a:spAutoFit/>
          </a:bodyPr>
          <a:lstStyle/>
          <a:p>
            <a:pPr marL="355600" indent="-342900">
              <a:lnSpc>
                <a:spcPct val="100000"/>
              </a:lnSpc>
              <a:buFont typeface="Arial"/>
              <a:buChar char="•"/>
              <a:tabLst>
                <a:tab pos="355600" algn="l"/>
              </a:tabLst>
            </a:pPr>
            <a:r>
              <a:rPr lang="en-US" sz="2000" b="1" spc="-5" dirty="0">
                <a:solidFill>
                  <a:schemeClr val="tx2"/>
                </a:solidFill>
                <a:latin typeface="Arial"/>
                <a:cs typeface="Arial"/>
              </a:rPr>
              <a:t>IG Semiannual Report to Congress – April 1, 2019 to September 30, 2019</a:t>
            </a:r>
          </a:p>
          <a:p>
            <a:pPr marL="355600" indent="-342900">
              <a:lnSpc>
                <a:spcPct val="100000"/>
              </a:lnSpc>
              <a:buFont typeface="Arial"/>
              <a:buChar char="•"/>
              <a:tabLst>
                <a:tab pos="355600" algn="l"/>
              </a:tabLst>
            </a:pPr>
            <a:endParaRPr lang="en-US" sz="2000" b="1" spc="-5" dirty="0">
              <a:solidFill>
                <a:schemeClr val="tx2"/>
              </a:solidFill>
              <a:latin typeface="Arial"/>
              <a:cs typeface="Arial"/>
            </a:endParaRPr>
          </a:p>
          <a:p>
            <a:pPr marL="355600" indent="-342900">
              <a:buFont typeface="Arial"/>
              <a:buChar char="•"/>
              <a:tabLst>
                <a:tab pos="355600" algn="l"/>
              </a:tabLst>
            </a:pPr>
            <a:r>
              <a:rPr lang="en-US" sz="2000" b="1" spc="-5" dirty="0">
                <a:solidFill>
                  <a:schemeClr val="tx2"/>
                </a:solidFill>
                <a:latin typeface="Arial"/>
                <a:cs typeface="Arial"/>
              </a:rPr>
              <a:t>NPA Visits to Understand the Business of the AbilityOne Program </a:t>
            </a:r>
          </a:p>
          <a:p>
            <a:pPr marL="355600" indent="-342900">
              <a:lnSpc>
                <a:spcPct val="100000"/>
              </a:lnSpc>
              <a:buFont typeface="Arial"/>
              <a:buChar char="•"/>
              <a:tabLst>
                <a:tab pos="355600" algn="l"/>
              </a:tabLst>
            </a:pPr>
            <a:endParaRPr lang="en-US" sz="2000" b="1" spc="-5" dirty="0">
              <a:solidFill>
                <a:schemeClr val="tx2"/>
              </a:solidFill>
              <a:latin typeface="Arial"/>
              <a:cs typeface="Arial"/>
            </a:endParaRPr>
          </a:p>
          <a:p>
            <a:pPr marL="355600" indent="-342900">
              <a:buFont typeface="Arial"/>
              <a:buChar char="•"/>
              <a:tabLst>
                <a:tab pos="355600" algn="l"/>
              </a:tabLst>
            </a:pPr>
            <a:r>
              <a:rPr lang="en-US" sz="2000" b="1" spc="-5" dirty="0">
                <a:solidFill>
                  <a:schemeClr val="tx2"/>
                </a:solidFill>
                <a:latin typeface="Arial"/>
                <a:cs typeface="Arial"/>
              </a:rPr>
              <a:t>Top Management and Performance Challenges  Report– December 2, 2019</a:t>
            </a:r>
          </a:p>
          <a:p>
            <a:pPr lvl="1">
              <a:lnSpc>
                <a:spcPct val="100000"/>
              </a:lnSpc>
              <a:spcBef>
                <a:spcPts val="7"/>
              </a:spcBef>
              <a:buClr>
                <a:srgbClr val="173156"/>
              </a:buClr>
            </a:pPr>
            <a:endParaRPr lang="en-US" sz="2000" dirty="0">
              <a:solidFill>
                <a:schemeClr val="tx2"/>
              </a:solidFill>
              <a:latin typeface="Arial"/>
              <a:cs typeface="Times New Roman"/>
            </a:endParaRPr>
          </a:p>
          <a:p>
            <a:pPr marL="355600" indent="-342900">
              <a:lnSpc>
                <a:spcPct val="100000"/>
              </a:lnSpc>
              <a:buFont typeface="Arial"/>
              <a:buChar char="•"/>
              <a:tabLst>
                <a:tab pos="355600" algn="l"/>
              </a:tabLst>
            </a:pPr>
            <a:r>
              <a:rPr lang="en-US" sz="2000" b="1" spc="-5" dirty="0">
                <a:solidFill>
                  <a:schemeClr val="tx2"/>
                </a:solidFill>
                <a:latin typeface="Arial"/>
                <a:cs typeface="Arial"/>
              </a:rPr>
              <a:t>Performance Audit of the AbilityOne Program Fee – December 20, 2019</a:t>
            </a:r>
            <a:endParaRPr lang="en-US" sz="2000" dirty="0">
              <a:solidFill>
                <a:schemeClr val="tx2"/>
              </a:solidFill>
              <a:latin typeface="Arial"/>
              <a:cs typeface="Arial"/>
            </a:endParaRPr>
          </a:p>
          <a:p>
            <a:pPr marL="355600" indent="-342900">
              <a:lnSpc>
                <a:spcPct val="100000"/>
              </a:lnSpc>
              <a:buFont typeface="Arial"/>
              <a:buChar char="•"/>
              <a:tabLst>
                <a:tab pos="355600" algn="l"/>
              </a:tabLst>
            </a:pPr>
            <a:endParaRPr lang="en-US" sz="2000" b="1" spc="-5" dirty="0">
              <a:solidFill>
                <a:schemeClr val="tx2"/>
              </a:solidFill>
              <a:latin typeface="Arial"/>
              <a:cs typeface="Arial"/>
            </a:endParaRPr>
          </a:p>
          <a:p>
            <a:pPr marL="355600" indent="-342900">
              <a:lnSpc>
                <a:spcPct val="100000"/>
              </a:lnSpc>
              <a:buFont typeface="Arial"/>
              <a:buChar char="•"/>
              <a:tabLst>
                <a:tab pos="355600" algn="l"/>
              </a:tabLst>
            </a:pPr>
            <a:r>
              <a:rPr lang="en-US" sz="2000" b="1" spc="-5" dirty="0">
                <a:solidFill>
                  <a:schemeClr val="tx2"/>
                </a:solidFill>
                <a:latin typeface="Arial"/>
                <a:cs typeface="Arial"/>
              </a:rPr>
              <a:t>Performance Audit of the AbilityOne Cooperative Agreements – Est. March 2020</a:t>
            </a:r>
            <a:endParaRPr lang="en-US" sz="2000" dirty="0">
              <a:solidFill>
                <a:schemeClr val="tx2"/>
              </a:solidFill>
              <a:latin typeface="Arial"/>
              <a:cs typeface="Arial"/>
            </a:endParaRPr>
          </a:p>
          <a:p>
            <a:pPr>
              <a:lnSpc>
                <a:spcPct val="100000"/>
              </a:lnSpc>
              <a:spcBef>
                <a:spcPts val="52"/>
              </a:spcBef>
              <a:buClr>
                <a:srgbClr val="173156"/>
              </a:buClr>
              <a:buFont typeface="Arial"/>
              <a:buChar char="•"/>
            </a:pPr>
            <a:endParaRPr lang="en-US" sz="2000" dirty="0">
              <a:solidFill>
                <a:schemeClr val="tx2"/>
              </a:solidFill>
              <a:latin typeface="Arial"/>
              <a:cs typeface="Times New Roman"/>
            </a:endParaRPr>
          </a:p>
          <a:p>
            <a:pPr marL="355600" indent="-342900">
              <a:buFont typeface="Arial"/>
              <a:buChar char="•"/>
              <a:tabLst>
                <a:tab pos="355600" algn="l"/>
              </a:tabLst>
            </a:pPr>
            <a:r>
              <a:rPr lang="en-US" sz="2000" b="1" spc="-5" dirty="0">
                <a:solidFill>
                  <a:schemeClr val="tx2"/>
                </a:solidFill>
                <a:latin typeface="Arial"/>
                <a:cs typeface="Arial"/>
              </a:rPr>
              <a:t>Commission’s Financial Statement Audit – December 13, 2019</a:t>
            </a:r>
          </a:p>
          <a:p>
            <a:pPr marL="355600" indent="-342900">
              <a:buFont typeface="Arial"/>
              <a:buChar char="•"/>
              <a:tabLst>
                <a:tab pos="355600" algn="l"/>
              </a:tabLst>
            </a:pPr>
            <a:endParaRPr lang="en-US" sz="2000" dirty="0">
              <a:solidFill>
                <a:schemeClr val="tx2"/>
              </a:solidFill>
              <a:latin typeface="Arial"/>
              <a:cs typeface="Arial"/>
            </a:endParaRPr>
          </a:p>
          <a:p>
            <a:pPr marL="355600" indent="-342900">
              <a:buFont typeface="Arial"/>
              <a:buChar char="•"/>
              <a:tabLst>
                <a:tab pos="355600" algn="l"/>
              </a:tabLst>
            </a:pPr>
            <a:r>
              <a:rPr lang="en-US" sz="2000" b="1" spc="-5" dirty="0">
                <a:solidFill>
                  <a:schemeClr val="tx2"/>
                </a:solidFill>
                <a:latin typeface="Arial"/>
                <a:cs typeface="Arial"/>
              </a:rPr>
              <a:t>Commission’s Federal Information Security Modernization Act (FISMA) Evaluation – November 21,  2019</a:t>
            </a:r>
          </a:p>
          <a:p>
            <a:pPr marL="355600" indent="-342900">
              <a:lnSpc>
                <a:spcPct val="100000"/>
              </a:lnSpc>
              <a:buFont typeface="Arial"/>
              <a:buChar char="•"/>
              <a:tabLst>
                <a:tab pos="355600" algn="l"/>
              </a:tabLst>
            </a:pPr>
            <a:endParaRPr lang="en-US" sz="2000" dirty="0">
              <a:solidFill>
                <a:schemeClr val="tx2"/>
              </a:solidFill>
              <a:latin typeface="Arial"/>
              <a:cs typeface="Arial"/>
            </a:endParaRPr>
          </a:p>
          <a:p>
            <a:pPr marL="355600" indent="-342900">
              <a:buFont typeface="Arial"/>
              <a:buChar char="•"/>
              <a:tabLst>
                <a:tab pos="355600" algn="l"/>
              </a:tabLst>
            </a:pPr>
            <a:endParaRPr lang="en-US" sz="2000" dirty="0">
              <a:solidFill>
                <a:schemeClr val="tx2"/>
              </a:solidFill>
              <a:latin typeface="Arial"/>
              <a:cs typeface="Arial"/>
            </a:endParaRPr>
          </a:p>
          <a:p>
            <a:pPr lvl="1">
              <a:lnSpc>
                <a:spcPct val="100000"/>
              </a:lnSpc>
              <a:spcBef>
                <a:spcPts val="6"/>
              </a:spcBef>
              <a:buClr>
                <a:srgbClr val="173156"/>
              </a:buClr>
            </a:pPr>
            <a:endParaRPr sz="2000" dirty="0">
              <a:solidFill>
                <a:schemeClr val="tx2"/>
              </a:solidFill>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0512" y="336406"/>
            <a:ext cx="8570975" cy="830997"/>
          </a:xfrm>
          <a:prstGeom prst="rect">
            <a:avLst/>
          </a:prstGeom>
        </p:spPr>
        <p:txBody>
          <a:bodyPr vert="horz" wrap="square" lIns="0" tIns="0" rIns="0" bIns="0" rtlCol="0">
            <a:spAutoFit/>
          </a:bodyPr>
          <a:lstStyle/>
          <a:p>
            <a:pPr marL="987425">
              <a:lnSpc>
                <a:spcPct val="100000"/>
              </a:lnSpc>
              <a:tabLst>
                <a:tab pos="1597660" algn="l"/>
                <a:tab pos="4291965" algn="l"/>
                <a:tab pos="5893435" algn="l"/>
              </a:tabLst>
            </a:pPr>
            <a:r>
              <a:rPr dirty="0"/>
              <a:t>IG	Se</a:t>
            </a:r>
            <a:r>
              <a:rPr spc="5" dirty="0"/>
              <a:t>m</a:t>
            </a:r>
            <a:r>
              <a:rPr dirty="0"/>
              <a:t>iannual	R</a:t>
            </a:r>
            <a:r>
              <a:rPr spc="10" dirty="0"/>
              <a:t>e</a:t>
            </a:r>
            <a:r>
              <a:rPr dirty="0"/>
              <a:t>port	to</a:t>
            </a:r>
            <a:r>
              <a:rPr spc="-25" dirty="0"/>
              <a:t> </a:t>
            </a:r>
            <a:r>
              <a:rPr dirty="0"/>
              <a:t>Congress</a:t>
            </a:r>
          </a:p>
          <a:p>
            <a:pPr marL="2220595">
              <a:lnSpc>
                <a:spcPct val="100000"/>
              </a:lnSpc>
              <a:spcBef>
                <a:spcPts val="45"/>
              </a:spcBef>
            </a:pPr>
            <a:r>
              <a:rPr lang="en-US" sz="1800" dirty="0"/>
              <a:t>April 1</a:t>
            </a:r>
            <a:r>
              <a:rPr lang="en-US" sz="1800" baseline="30000" dirty="0"/>
              <a:t>st</a:t>
            </a:r>
            <a:r>
              <a:rPr lang="en-US" sz="1800" dirty="0"/>
              <a:t>, 2019 – September 30</a:t>
            </a:r>
            <a:r>
              <a:rPr lang="en-US" sz="1800" baseline="30000" dirty="0"/>
              <a:t>th</a:t>
            </a:r>
            <a:r>
              <a:rPr lang="en-US" sz="1800" dirty="0"/>
              <a:t>, 2019</a:t>
            </a:r>
            <a:endParaRPr sz="18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4</a:t>
            </a:fld>
            <a:endParaRPr spc="-5" dirty="0"/>
          </a:p>
        </p:txBody>
      </p:sp>
      <p:sp>
        <p:nvSpPr>
          <p:cNvPr id="5" name="object 3"/>
          <p:cNvSpPr txBox="1"/>
          <p:nvPr/>
        </p:nvSpPr>
        <p:spPr>
          <a:xfrm>
            <a:off x="609600" y="2433357"/>
            <a:ext cx="6043295" cy="2215991"/>
          </a:xfrm>
          <a:prstGeom prst="rect">
            <a:avLst/>
          </a:prstGeom>
        </p:spPr>
        <p:txBody>
          <a:bodyPr vert="horz" wrap="square" lIns="0" tIns="0" rIns="0" bIns="0" rtlCol="0" anchor="t">
            <a:spAutoFit/>
          </a:bodyPr>
          <a:lstStyle/>
          <a:p>
            <a:pPr marL="469900" marR="5080" indent="-457200">
              <a:lnSpc>
                <a:spcPct val="100000"/>
              </a:lnSpc>
              <a:buFont typeface="Arial" panose="020B0604020202020204" pitchFamily="34" charset="0"/>
              <a:buChar char="•"/>
            </a:pPr>
            <a:endParaRPr lang="en-US" sz="2400" i="1" spc="-5" dirty="0">
              <a:solidFill>
                <a:srgbClr val="173156"/>
              </a:solidFill>
              <a:latin typeface="Algerian"/>
              <a:cs typeface="Arial"/>
            </a:endParaRPr>
          </a:p>
          <a:p>
            <a:pPr marL="469900" marR="5080" indent="-457200">
              <a:lnSpc>
                <a:spcPct val="100000"/>
              </a:lnSpc>
              <a:buFont typeface="Arial" panose="020B0604020202020204" pitchFamily="34" charset="0"/>
              <a:buChar char="•"/>
            </a:pPr>
            <a:r>
              <a:rPr lang="en-US" sz="2400" spc="-5" dirty="0">
                <a:solidFill>
                  <a:srgbClr val="173156"/>
                </a:solidFill>
                <a:latin typeface="Arial"/>
                <a:cs typeface="Arial"/>
              </a:rPr>
              <a:t>IG Message Theme: Steps to Start-Up</a:t>
            </a:r>
          </a:p>
          <a:p>
            <a:pPr marL="469900" marR="5080" indent="-457200">
              <a:lnSpc>
                <a:spcPct val="100000"/>
              </a:lnSpc>
              <a:buFont typeface="Arial" panose="020B0604020202020204" pitchFamily="34" charset="0"/>
              <a:buChar char="•"/>
            </a:pPr>
            <a:endParaRPr lang="en-US" sz="2400" spc="-5" dirty="0">
              <a:solidFill>
                <a:srgbClr val="173156"/>
              </a:solidFill>
              <a:latin typeface="Arial"/>
              <a:cs typeface="Arial"/>
            </a:endParaRPr>
          </a:p>
          <a:p>
            <a:pPr marL="469900" marR="5080" indent="-457200">
              <a:lnSpc>
                <a:spcPct val="100000"/>
              </a:lnSpc>
              <a:buFont typeface="Arial" panose="020B0604020202020204" pitchFamily="34" charset="0"/>
              <a:buChar char="•"/>
            </a:pPr>
            <a:r>
              <a:rPr lang="en-US" sz="2400" spc="-5" dirty="0">
                <a:solidFill>
                  <a:srgbClr val="173156"/>
                </a:solidFill>
                <a:latin typeface="Arial"/>
                <a:cs typeface="Arial"/>
              </a:rPr>
              <a:t>Previous IG Message Themes</a:t>
            </a:r>
          </a:p>
          <a:p>
            <a:pPr marL="927100" marR="5080" lvl="1" indent="-457200">
              <a:buFont typeface="Arial" panose="020B0604020202020204" pitchFamily="34" charset="0"/>
              <a:buChar char="•"/>
            </a:pPr>
            <a:r>
              <a:rPr lang="en-US" sz="2400" spc="-5" dirty="0">
                <a:solidFill>
                  <a:srgbClr val="173156"/>
                </a:solidFill>
                <a:latin typeface="Arial"/>
                <a:cs typeface="Arial"/>
              </a:rPr>
              <a:t>Sustainability and Innovation</a:t>
            </a:r>
          </a:p>
          <a:p>
            <a:pPr marL="927100" marR="5080" lvl="1" indent="-457200">
              <a:buFont typeface="Arial" panose="020B0604020202020204" pitchFamily="34" charset="0"/>
              <a:buChar char="•"/>
            </a:pPr>
            <a:r>
              <a:rPr lang="en-US" sz="2400" spc="-5" dirty="0">
                <a:solidFill>
                  <a:srgbClr val="173156"/>
                </a:solidFill>
                <a:latin typeface="Arial"/>
                <a:cs typeface="Arial"/>
              </a:rPr>
              <a:t>Hitting our Stride</a:t>
            </a:r>
            <a:endParaRPr sz="2400">
              <a:solidFill>
                <a:schemeClr val="tx2"/>
              </a:solidFill>
              <a:latin typeface="Arial"/>
              <a:cs typeface="Arial"/>
            </a:endParaRPr>
          </a:p>
        </p:txBody>
      </p:sp>
      <p:pic>
        <p:nvPicPr>
          <p:cNvPr id="6" name="Picture 5"/>
          <p:cNvPicPr>
            <a:picLocks noChangeAspect="1"/>
          </p:cNvPicPr>
          <p:nvPr/>
        </p:nvPicPr>
        <p:blipFill>
          <a:blip r:embed="rId2"/>
          <a:stretch>
            <a:fillRect/>
          </a:stretch>
        </p:blipFill>
        <p:spPr>
          <a:xfrm>
            <a:off x="7391400" y="1229845"/>
            <a:ext cx="3733800" cy="4942355"/>
          </a:xfrm>
          <a:prstGeom prst="rect">
            <a:avLst/>
          </a:prstGeom>
        </p:spPr>
      </p:pic>
      <p:pic>
        <p:nvPicPr>
          <p:cNvPr id="8" name="Picture 7"/>
          <p:cNvPicPr>
            <a:picLocks noChangeAspect="1"/>
          </p:cNvPicPr>
          <p:nvPr/>
        </p:nvPicPr>
        <p:blipFill>
          <a:blip r:embed="rId3"/>
          <a:stretch>
            <a:fillRect/>
          </a:stretch>
        </p:blipFill>
        <p:spPr>
          <a:xfrm>
            <a:off x="8534400" y="4733718"/>
            <a:ext cx="1447800" cy="212021"/>
          </a:xfrm>
          <a:prstGeom prst="rect">
            <a:avLst/>
          </a:prstGeom>
        </p:spPr>
      </p:pic>
    </p:spTree>
    <p:extLst>
      <p:ext uri="{BB962C8B-B14F-4D97-AF65-F5344CB8AC3E}">
        <p14:creationId xmlns:p14="http://schemas.microsoft.com/office/powerpoint/2010/main" val="97021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opportunity villag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4229" y="3568460"/>
            <a:ext cx="1856118" cy="19136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object 2"/>
          <p:cNvSpPr txBox="1">
            <a:spLocks noGrp="1"/>
          </p:cNvSpPr>
          <p:nvPr>
            <p:ph type="title"/>
          </p:nvPr>
        </p:nvSpPr>
        <p:spPr>
          <a:xfrm>
            <a:off x="1907794" y="526153"/>
            <a:ext cx="9683750" cy="356235"/>
          </a:xfrm>
          <a:prstGeom prst="rect">
            <a:avLst/>
          </a:prstGeom>
        </p:spPr>
        <p:txBody>
          <a:bodyPr vert="horz" wrap="square" lIns="0" tIns="0" rIns="0" bIns="0" rtlCol="0">
            <a:spAutoFit/>
          </a:bodyPr>
          <a:lstStyle/>
          <a:p>
            <a:pPr marL="12700">
              <a:lnSpc>
                <a:spcPct val="100000"/>
              </a:lnSpc>
            </a:pPr>
            <a:r>
              <a:rPr sz="2600" dirty="0"/>
              <a:t>OIG Program</a:t>
            </a:r>
            <a:r>
              <a:rPr sz="2600" spc="-10" dirty="0"/>
              <a:t> </a:t>
            </a:r>
            <a:r>
              <a:rPr sz="2600" dirty="0"/>
              <a:t>Visits</a:t>
            </a:r>
            <a:r>
              <a:rPr sz="2600" spc="5" dirty="0"/>
              <a:t> </a:t>
            </a:r>
            <a:r>
              <a:rPr sz="2600" dirty="0"/>
              <a:t>to Un</a:t>
            </a:r>
            <a:r>
              <a:rPr sz="2600" spc="10" dirty="0"/>
              <a:t>d</a:t>
            </a:r>
            <a:r>
              <a:rPr sz="2600" dirty="0"/>
              <a:t>erstand</a:t>
            </a:r>
            <a:r>
              <a:rPr sz="2600" spc="-40" dirty="0"/>
              <a:t> </a:t>
            </a:r>
            <a:r>
              <a:rPr sz="2600" dirty="0"/>
              <a:t>the B</a:t>
            </a:r>
            <a:r>
              <a:rPr sz="2600" spc="5" dirty="0"/>
              <a:t>u</a:t>
            </a:r>
            <a:r>
              <a:rPr sz="2600" dirty="0"/>
              <a:t>sin</a:t>
            </a:r>
            <a:r>
              <a:rPr sz="2600" spc="5" dirty="0"/>
              <a:t>e</a:t>
            </a:r>
            <a:r>
              <a:rPr sz="2600" dirty="0"/>
              <a:t>ss</a:t>
            </a:r>
            <a:r>
              <a:rPr sz="2600" spc="-25" dirty="0"/>
              <a:t> </a:t>
            </a:r>
            <a:r>
              <a:rPr sz="2600" dirty="0"/>
              <a:t>of</a:t>
            </a:r>
            <a:r>
              <a:rPr sz="2600" spc="5" dirty="0"/>
              <a:t> </a:t>
            </a:r>
            <a:r>
              <a:rPr sz="2600" dirty="0"/>
              <a:t>A</a:t>
            </a:r>
            <a:r>
              <a:rPr sz="2600" spc="5" dirty="0"/>
              <a:t>b</a:t>
            </a:r>
            <a:r>
              <a:rPr sz="2600" dirty="0"/>
              <a:t>i</a:t>
            </a:r>
            <a:r>
              <a:rPr sz="2600" spc="-10" dirty="0"/>
              <a:t>l</a:t>
            </a:r>
            <a:r>
              <a:rPr sz="2600" dirty="0"/>
              <a:t>it</a:t>
            </a:r>
            <a:r>
              <a:rPr sz="2600" spc="-30" dirty="0"/>
              <a:t>y</a:t>
            </a:r>
            <a:r>
              <a:rPr sz="2600" dirty="0"/>
              <a:t>One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5</a:t>
            </a:fld>
            <a:endParaRPr spc="-5" dirty="0"/>
          </a:p>
        </p:txBody>
      </p:sp>
      <p:sp>
        <p:nvSpPr>
          <p:cNvPr id="21" name="TextBox 20"/>
          <p:cNvSpPr txBox="1"/>
          <p:nvPr/>
        </p:nvSpPr>
        <p:spPr>
          <a:xfrm>
            <a:off x="9076944" y="2113946"/>
            <a:ext cx="2514600" cy="1569660"/>
          </a:xfrm>
          <a:prstGeom prst="rect">
            <a:avLst/>
          </a:prstGeom>
          <a:noFill/>
        </p:spPr>
        <p:txBody>
          <a:bodyPr wrap="square" rtlCol="0" anchor="t">
            <a:spAutoFit/>
          </a:bodyPr>
          <a:lstStyle/>
          <a:p>
            <a:pPr algn="ctr"/>
            <a:r>
              <a:rPr lang="en-US" sz="2400" dirty="0">
                <a:solidFill>
                  <a:schemeClr val="tx2"/>
                </a:solidFill>
                <a:latin typeface="Arial"/>
                <a:cs typeface="Arial"/>
              </a:rPr>
              <a:t>Most Recent Visit:</a:t>
            </a:r>
          </a:p>
          <a:p>
            <a:pPr algn="ctr"/>
            <a:r>
              <a:rPr lang="en-US" sz="2400" b="1" dirty="0">
                <a:solidFill>
                  <a:schemeClr val="tx2"/>
                </a:solidFill>
                <a:latin typeface="Arial"/>
                <a:cs typeface="Arial"/>
              </a:rPr>
              <a:t>Seattle Lighthouse</a:t>
            </a:r>
          </a:p>
        </p:txBody>
      </p:sp>
      <p:grpSp>
        <p:nvGrpSpPr>
          <p:cNvPr id="34" name="Group 33"/>
          <p:cNvGrpSpPr/>
          <p:nvPr/>
        </p:nvGrpSpPr>
        <p:grpSpPr>
          <a:xfrm>
            <a:off x="2319919" y="1242768"/>
            <a:ext cx="8329390" cy="869159"/>
            <a:chOff x="2678" y="0"/>
            <a:chExt cx="5481042" cy="638175"/>
          </a:xfrm>
        </p:grpSpPr>
        <p:sp>
          <p:nvSpPr>
            <p:cNvPr id="35" name="Rounded Rectangle 34"/>
            <p:cNvSpPr/>
            <p:nvPr/>
          </p:nvSpPr>
          <p:spPr>
            <a:xfrm>
              <a:off x="2678" y="0"/>
              <a:ext cx="5481042" cy="638175"/>
            </a:xfrm>
            <a:prstGeom prst="roundRect">
              <a:avLst>
                <a:gd name="adj" fmla="val 10000"/>
              </a:avLst>
            </a:prstGeom>
            <a:gradFill rotWithShape="1">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p:spPr>
        </p:sp>
        <p:sp>
          <p:nvSpPr>
            <p:cNvPr id="36" name="Rounded Rectangle 4"/>
            <p:cNvSpPr txBox="1"/>
            <p:nvPr/>
          </p:nvSpPr>
          <p:spPr>
            <a:xfrm>
              <a:off x="21370" y="18692"/>
              <a:ext cx="5443658" cy="600791"/>
            </a:xfrm>
            <a:prstGeom prst="rect">
              <a:avLst/>
            </a:prstGeom>
            <a:noFill/>
            <a:ln>
              <a:noFill/>
            </a:ln>
            <a:effectLst/>
          </p:spPr>
          <p:txBody>
            <a:bodyPr spcFirstLastPara="0" vert="horz" wrap="square" lIns="91440" tIns="91440" rIns="91440" bIns="9144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ysClr val="window" lastClr="FFFFFF"/>
                  </a:solidFill>
                  <a:effectLst/>
                  <a:uLnTx/>
                  <a:uFillTx/>
                  <a:latin typeface="Calibri" panose="020F0502020204030204"/>
                  <a:ea typeface="+mn-ea"/>
                  <a:cs typeface="+mn-cs"/>
                </a:rPr>
                <a:t>NPA: Nearly Thirty Visits Across the Country</a:t>
              </a:r>
            </a:p>
          </p:txBody>
        </p:sp>
      </p:grpSp>
      <p:graphicFrame>
        <p:nvGraphicFramePr>
          <p:cNvPr id="40" name="Diagram 39"/>
          <p:cNvGraphicFramePr/>
          <p:nvPr>
            <p:extLst>
              <p:ext uri="{D42A27DB-BD31-4B8C-83A1-F6EECF244321}">
                <p14:modId xmlns:p14="http://schemas.microsoft.com/office/powerpoint/2010/main" val="1145323901"/>
              </p:ext>
            </p:extLst>
          </p:nvPr>
        </p:nvGraphicFramePr>
        <p:xfrm>
          <a:off x="2201020" y="5368694"/>
          <a:ext cx="8448288" cy="865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136912" y="2257056"/>
            <a:ext cx="9129037" cy="3111144"/>
          </a:xfrm>
          <a:prstGeom prst="rect">
            <a:avLst/>
          </a:prstGeom>
        </p:spPr>
      </p:pic>
    </p:spTree>
    <p:extLst>
      <p:ext uri="{BB962C8B-B14F-4D97-AF65-F5344CB8AC3E}">
        <p14:creationId xmlns:p14="http://schemas.microsoft.com/office/powerpoint/2010/main" val="1618599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1057" y="435466"/>
            <a:ext cx="9095740" cy="400110"/>
          </a:xfrm>
          <a:prstGeom prst="rect">
            <a:avLst/>
          </a:prstGeom>
        </p:spPr>
        <p:txBody>
          <a:bodyPr vert="horz" wrap="square" lIns="0" tIns="0" rIns="0" bIns="0" rtlCol="0">
            <a:spAutoFit/>
          </a:bodyPr>
          <a:lstStyle/>
          <a:p>
            <a:pPr marL="12700">
              <a:lnSpc>
                <a:spcPct val="100000"/>
              </a:lnSpc>
              <a:tabLst>
                <a:tab pos="977265" algn="l"/>
                <a:tab pos="3898900" algn="l"/>
                <a:tab pos="6463665" algn="l"/>
              </a:tabLst>
            </a:pPr>
            <a:r>
              <a:rPr lang="en-US" sz="2600" dirty="0"/>
              <a:t>Top Management and Performance Challenges</a:t>
            </a:r>
            <a:endParaRPr sz="26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6</a:t>
            </a:fld>
            <a:endParaRPr spc="-5" dirty="0"/>
          </a:p>
        </p:txBody>
      </p:sp>
      <p:sp>
        <p:nvSpPr>
          <p:cNvPr id="3" name="object 3"/>
          <p:cNvSpPr txBox="1"/>
          <p:nvPr/>
        </p:nvSpPr>
        <p:spPr>
          <a:xfrm>
            <a:off x="685800" y="1905000"/>
            <a:ext cx="11049000" cy="3785651"/>
          </a:xfrm>
          <a:prstGeom prst="rect">
            <a:avLst/>
          </a:prstGeom>
        </p:spPr>
        <p:txBody>
          <a:bodyPr vert="horz" wrap="square" lIns="0" tIns="0" rIns="0" bIns="0" rtlCol="0">
            <a:spAutoFit/>
          </a:bodyPr>
          <a:lstStyle/>
          <a:p>
            <a:pPr marL="241300" indent="-228600">
              <a:lnSpc>
                <a:spcPct val="100000"/>
              </a:lnSpc>
              <a:buFont typeface="Arial"/>
              <a:buChar char="•"/>
              <a:tabLst>
                <a:tab pos="241300" algn="l"/>
              </a:tabLst>
            </a:pPr>
            <a:r>
              <a:rPr lang="en-US" sz="2000" dirty="0">
                <a:solidFill>
                  <a:schemeClr val="tx2"/>
                </a:solidFill>
                <a:latin typeface="Arial"/>
                <a:cs typeface="Arial"/>
              </a:rPr>
              <a:t>Report issued on December 2, 2019 in accordance with the Reports Consolidation Act of 2000. </a:t>
            </a:r>
          </a:p>
          <a:p>
            <a:pPr marL="241300" indent="-228600">
              <a:lnSpc>
                <a:spcPct val="100000"/>
              </a:lnSpc>
              <a:buFont typeface="Arial"/>
              <a:buChar char="•"/>
              <a:tabLst>
                <a:tab pos="241300" algn="l"/>
              </a:tabLst>
            </a:pPr>
            <a:endParaRPr lang="en-US" sz="2000" dirty="0">
              <a:solidFill>
                <a:schemeClr val="tx2"/>
              </a:solidFill>
              <a:latin typeface="Arial"/>
              <a:cs typeface="Arial"/>
            </a:endParaRPr>
          </a:p>
          <a:p>
            <a:pPr marL="241300" indent="-228600">
              <a:lnSpc>
                <a:spcPct val="100000"/>
              </a:lnSpc>
              <a:buFont typeface="Arial"/>
              <a:buChar char="•"/>
              <a:tabLst>
                <a:tab pos="241300" algn="l"/>
              </a:tabLst>
            </a:pPr>
            <a:r>
              <a:rPr lang="en-US" sz="2000" dirty="0">
                <a:solidFill>
                  <a:schemeClr val="tx2"/>
                </a:solidFill>
                <a:latin typeface="Arial"/>
                <a:cs typeface="Arial"/>
              </a:rPr>
              <a:t>OIG reports on the most significant management and performance challenges facing the Commission, for inclusion in the Commission’s Performance and Accountability Report (PAR) for fiscal year (FY) 2019.  </a:t>
            </a:r>
          </a:p>
          <a:p>
            <a:pPr marL="241300" indent="-228600">
              <a:lnSpc>
                <a:spcPct val="100000"/>
              </a:lnSpc>
              <a:buFont typeface="Arial"/>
              <a:buChar char="•"/>
              <a:tabLst>
                <a:tab pos="241300" algn="l"/>
              </a:tabLst>
            </a:pPr>
            <a:endParaRPr lang="en-US" sz="2000" dirty="0">
              <a:solidFill>
                <a:schemeClr val="tx2"/>
              </a:solidFill>
              <a:latin typeface="Arial"/>
              <a:cs typeface="Arial"/>
            </a:endParaRPr>
          </a:p>
          <a:p>
            <a:pPr marL="241300" indent="-228600">
              <a:lnSpc>
                <a:spcPct val="100000"/>
              </a:lnSpc>
              <a:buFont typeface="Arial"/>
              <a:buChar char="•"/>
              <a:tabLst>
                <a:tab pos="241300" algn="l"/>
              </a:tabLst>
            </a:pPr>
            <a:r>
              <a:rPr lang="en-US" sz="2000" dirty="0">
                <a:solidFill>
                  <a:schemeClr val="tx2"/>
                </a:solidFill>
                <a:latin typeface="Arial"/>
                <a:cs typeface="Arial"/>
              </a:rPr>
              <a:t>The challenge areas identified are connected to the Commission’s mission to provide employment and training opportunities in the manufacture and delivery of products and services to the Federal Government of the United States for people who are blind or have significant disabilities.</a:t>
            </a:r>
          </a:p>
          <a:p>
            <a:pPr marL="241300" indent="-228600">
              <a:lnSpc>
                <a:spcPct val="100000"/>
              </a:lnSpc>
              <a:buFont typeface="Arial"/>
              <a:buChar char="•"/>
              <a:tabLst>
                <a:tab pos="241300" algn="l"/>
              </a:tabLst>
            </a:pPr>
            <a:endParaRPr lang="en-US" sz="2200" dirty="0">
              <a:solidFill>
                <a:schemeClr val="tx2"/>
              </a:solidFill>
              <a:latin typeface="Arial"/>
              <a:cs typeface="Arial"/>
            </a:endParaRPr>
          </a:p>
          <a:p>
            <a:pPr marL="241300" indent="-228600">
              <a:lnSpc>
                <a:spcPct val="100000"/>
              </a:lnSpc>
              <a:buFont typeface="Arial"/>
              <a:buChar char="•"/>
              <a:tabLst>
                <a:tab pos="241300" algn="l"/>
              </a:tabLst>
            </a:pPr>
            <a:endParaRPr sz="2400" dirty="0">
              <a:solidFill>
                <a:schemeClr val="tx2"/>
              </a:solidFill>
              <a:latin typeface="Arial"/>
              <a:cs typeface="Arial"/>
            </a:endParaRPr>
          </a:p>
        </p:txBody>
      </p:sp>
    </p:spTree>
    <p:extLst>
      <p:ext uri="{BB962C8B-B14F-4D97-AF65-F5344CB8AC3E}">
        <p14:creationId xmlns:p14="http://schemas.microsoft.com/office/powerpoint/2010/main" val="117746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8957" y="457200"/>
            <a:ext cx="9095740" cy="400110"/>
          </a:xfrm>
          <a:prstGeom prst="rect">
            <a:avLst/>
          </a:prstGeom>
        </p:spPr>
        <p:txBody>
          <a:bodyPr vert="horz" wrap="square" lIns="0" tIns="0" rIns="0" bIns="0" rtlCol="0">
            <a:spAutoFit/>
          </a:bodyPr>
          <a:lstStyle/>
          <a:p>
            <a:pPr marL="12700">
              <a:lnSpc>
                <a:spcPct val="100000"/>
              </a:lnSpc>
              <a:tabLst>
                <a:tab pos="977265" algn="l"/>
                <a:tab pos="3898900" algn="l"/>
                <a:tab pos="6463665" algn="l"/>
              </a:tabLst>
            </a:pPr>
            <a:r>
              <a:rPr lang="en-US" sz="2600" dirty="0"/>
              <a:t>Top Management and Performance Challenges</a:t>
            </a:r>
            <a:endParaRPr sz="26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7</a:t>
            </a:fld>
            <a:endParaRPr spc="-5" dirty="0"/>
          </a:p>
        </p:txBody>
      </p:sp>
      <p:sp>
        <p:nvSpPr>
          <p:cNvPr id="3" name="object 3"/>
          <p:cNvSpPr txBox="1"/>
          <p:nvPr/>
        </p:nvSpPr>
        <p:spPr>
          <a:xfrm>
            <a:off x="685800" y="1371600"/>
            <a:ext cx="11049000" cy="5078313"/>
          </a:xfrm>
          <a:prstGeom prst="rect">
            <a:avLst/>
          </a:prstGeom>
        </p:spPr>
        <p:txBody>
          <a:bodyPr vert="horz" wrap="square" lIns="0" tIns="0" rIns="0" bIns="0" rtlCol="0" anchor="t">
            <a:spAutoFit/>
          </a:bodyPr>
          <a:lstStyle/>
          <a:p>
            <a:pPr marL="241300" indent="-228600">
              <a:lnSpc>
                <a:spcPct val="100000"/>
              </a:lnSpc>
              <a:buFont typeface="Arial"/>
              <a:buChar char="•"/>
              <a:tabLst>
                <a:tab pos="241300" algn="l"/>
              </a:tabLst>
            </a:pPr>
            <a:endParaRPr lang="en-US" sz="2000" dirty="0">
              <a:solidFill>
                <a:schemeClr val="tx2"/>
              </a:solidFill>
              <a:latin typeface="Arial"/>
              <a:cs typeface="Arial"/>
            </a:endParaRPr>
          </a:p>
          <a:p>
            <a:pPr marL="698500" lvl="1" indent="-228600">
              <a:buFont typeface="Arial"/>
              <a:buChar char="•"/>
              <a:tabLst>
                <a:tab pos="241300" algn="l"/>
              </a:tabLst>
            </a:pPr>
            <a:r>
              <a:rPr lang="en-US" sz="2400" dirty="0">
                <a:solidFill>
                  <a:schemeClr val="tx2"/>
                </a:solidFill>
                <a:latin typeface="Arial"/>
                <a:cs typeface="Arial"/>
              </a:rPr>
              <a:t>Higher Level of Transparency and Communication Needed to Enhance Program Confidence</a:t>
            </a:r>
          </a:p>
          <a:p>
            <a:pPr marL="698500" lvl="1" indent="-228600">
              <a:buFont typeface="Arial"/>
              <a:buChar char="•"/>
              <a:tabLst>
                <a:tab pos="241300" algn="l"/>
              </a:tabLst>
            </a:pPr>
            <a:endParaRPr lang="en-US" sz="2400" dirty="0">
              <a:solidFill>
                <a:schemeClr val="tx2"/>
              </a:solidFill>
              <a:latin typeface="Arial"/>
              <a:cs typeface="Arial"/>
            </a:endParaRPr>
          </a:p>
          <a:p>
            <a:pPr marL="698500" lvl="1" indent="-228600">
              <a:buFont typeface="Arial"/>
              <a:buChar char="•"/>
              <a:tabLst>
                <a:tab pos="241300" algn="l"/>
              </a:tabLst>
            </a:pPr>
            <a:r>
              <a:rPr lang="en-US" sz="2400" dirty="0">
                <a:solidFill>
                  <a:schemeClr val="tx2"/>
                </a:solidFill>
                <a:latin typeface="Arial"/>
                <a:cs typeface="Arial"/>
              </a:rPr>
              <a:t>Erosion of Statutory Program Authority</a:t>
            </a:r>
          </a:p>
          <a:p>
            <a:pPr marL="698500" lvl="1" indent="-228600">
              <a:buFont typeface="Arial"/>
              <a:buChar char="•"/>
              <a:tabLst>
                <a:tab pos="241300" algn="l"/>
              </a:tabLst>
            </a:pPr>
            <a:endParaRPr lang="en-US" sz="2400" dirty="0">
              <a:solidFill>
                <a:schemeClr val="tx2"/>
              </a:solidFill>
              <a:latin typeface="Arial"/>
              <a:cs typeface="Arial"/>
            </a:endParaRPr>
          </a:p>
          <a:p>
            <a:pPr marL="698500" lvl="1" indent="-228600">
              <a:buFont typeface="Arial"/>
              <a:buChar char="•"/>
              <a:tabLst>
                <a:tab pos="241300" algn="l"/>
              </a:tabLst>
            </a:pPr>
            <a:r>
              <a:rPr lang="en-US" sz="2400" dirty="0">
                <a:solidFill>
                  <a:schemeClr val="tx2"/>
                </a:solidFill>
                <a:latin typeface="Arial"/>
                <a:cs typeface="Arial"/>
              </a:rPr>
              <a:t>Implementation of Cooperative Agreements Given Central Nonprofit Agencies (CNAs) Growth</a:t>
            </a:r>
          </a:p>
          <a:p>
            <a:pPr marL="698500" lvl="1" indent="-228600">
              <a:buFont typeface="Arial"/>
              <a:buChar char="•"/>
              <a:tabLst>
                <a:tab pos="241300" algn="l"/>
              </a:tabLst>
            </a:pPr>
            <a:endParaRPr lang="en-US" sz="2400" dirty="0">
              <a:solidFill>
                <a:schemeClr val="tx2"/>
              </a:solidFill>
              <a:latin typeface="Arial"/>
              <a:cs typeface="Arial"/>
            </a:endParaRPr>
          </a:p>
          <a:p>
            <a:pPr marL="698500" lvl="1" indent="-228600">
              <a:buFont typeface="Arial"/>
              <a:buChar char="•"/>
              <a:tabLst>
                <a:tab pos="241300" algn="l"/>
              </a:tabLst>
            </a:pPr>
            <a:r>
              <a:rPr lang="en-US" sz="2400" dirty="0">
                <a:solidFill>
                  <a:schemeClr val="tx2"/>
                </a:solidFill>
                <a:latin typeface="Arial"/>
                <a:cs typeface="Arial"/>
              </a:rPr>
              <a:t>Establishing an Enterprise-Wide Risk Management Framework</a:t>
            </a:r>
          </a:p>
          <a:p>
            <a:pPr marL="698500" lvl="1" indent="-228600">
              <a:buFont typeface="Arial"/>
              <a:buChar char="•"/>
              <a:tabLst>
                <a:tab pos="241300" algn="l"/>
              </a:tabLst>
            </a:pPr>
            <a:endParaRPr lang="en-US" sz="2400" dirty="0">
              <a:solidFill>
                <a:schemeClr val="tx2"/>
              </a:solidFill>
              <a:latin typeface="Arial"/>
              <a:cs typeface="Arial"/>
            </a:endParaRPr>
          </a:p>
          <a:p>
            <a:pPr marL="698500" lvl="1" indent="-228600">
              <a:buFont typeface="Arial"/>
              <a:buChar char="•"/>
              <a:tabLst>
                <a:tab pos="241300" algn="l"/>
              </a:tabLst>
            </a:pPr>
            <a:r>
              <a:rPr lang="en-US" sz="2400" dirty="0">
                <a:solidFill>
                  <a:schemeClr val="tx2"/>
                </a:solidFill>
                <a:latin typeface="Arial"/>
                <a:cs typeface="Arial"/>
              </a:rPr>
              <a:t>Enhancement of Program Compliance</a:t>
            </a:r>
          </a:p>
          <a:p>
            <a:pPr marL="241300" indent="-228600">
              <a:lnSpc>
                <a:spcPct val="100000"/>
              </a:lnSpc>
              <a:buFont typeface="Arial"/>
              <a:buChar char="•"/>
              <a:tabLst>
                <a:tab pos="241300" algn="l"/>
              </a:tabLst>
            </a:pPr>
            <a:endParaRPr lang="en-US" sz="2200" dirty="0">
              <a:solidFill>
                <a:schemeClr val="tx2"/>
              </a:solidFill>
              <a:latin typeface="Arial"/>
              <a:cs typeface="Arial"/>
            </a:endParaRPr>
          </a:p>
          <a:p>
            <a:pPr marL="241300" indent="-228600">
              <a:lnSpc>
                <a:spcPct val="100000"/>
              </a:lnSpc>
              <a:buFont typeface="Arial"/>
              <a:buChar char="•"/>
              <a:tabLst>
                <a:tab pos="241300" algn="l"/>
              </a:tabLst>
            </a:pPr>
            <a:endParaRPr sz="2400" dirty="0">
              <a:solidFill>
                <a:schemeClr val="tx2"/>
              </a:solidFill>
              <a:latin typeface="Arial"/>
              <a:cs typeface="Arial"/>
            </a:endParaRPr>
          </a:p>
        </p:txBody>
      </p:sp>
    </p:spTree>
    <p:extLst>
      <p:ext uri="{BB962C8B-B14F-4D97-AF65-F5344CB8AC3E}">
        <p14:creationId xmlns:p14="http://schemas.microsoft.com/office/powerpoint/2010/main" val="2344140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512" y="336406"/>
            <a:ext cx="8570975" cy="553998"/>
          </a:xfrm>
        </p:spPr>
        <p:txBody>
          <a:bodyPr/>
          <a:lstStyle/>
          <a:p>
            <a:pPr algn="ctr"/>
            <a:r>
              <a:rPr lang="en-US" dirty="0"/>
              <a:t>Organizational Governance</a:t>
            </a:r>
          </a:p>
        </p:txBody>
      </p:sp>
      <p:sp>
        <p:nvSpPr>
          <p:cNvPr id="3" name="Text Placeholder 2"/>
          <p:cNvSpPr>
            <a:spLocks noGrp="1"/>
          </p:cNvSpPr>
          <p:nvPr>
            <p:ph type="body" idx="1"/>
          </p:nvPr>
        </p:nvSpPr>
        <p:spPr>
          <a:xfrm>
            <a:off x="1330196" y="1557416"/>
            <a:ext cx="9816775" cy="4924425"/>
          </a:xfrm>
        </p:spPr>
        <p:txBody>
          <a:bodyPr/>
          <a:lstStyle/>
          <a:p>
            <a:pPr marL="457200" lvl="0" indent="-457200" algn="l" rtl="0">
              <a:buFont typeface="Arial" panose="020B0604020202020204" pitchFamily="34" charset="0"/>
              <a:buChar char="•"/>
            </a:pPr>
            <a:r>
              <a:rPr lang="en-US" sz="2800" b="0" u="none" kern="1200" dirty="0">
                <a:solidFill>
                  <a:srgbClr val="1F497D"/>
                </a:solidFill>
              </a:rPr>
              <a:t>The OIG placed Organizational Governance as a watch item as a potential, reportable challenge for the Commission.</a:t>
            </a:r>
          </a:p>
          <a:p>
            <a:pPr lvl="0" algn="l" rtl="0"/>
            <a:endParaRPr lang="en-US" sz="2800" b="0" u="none" kern="1200" dirty="0">
              <a:solidFill>
                <a:srgbClr val="1F497D"/>
              </a:solidFill>
            </a:endParaRPr>
          </a:p>
          <a:p>
            <a:pPr marL="457200" lvl="0" indent="-457200" algn="l" rtl="0">
              <a:buFont typeface="Arial" panose="020B0604020202020204" pitchFamily="34" charset="0"/>
              <a:buChar char="•"/>
            </a:pPr>
            <a:r>
              <a:rPr lang="en-US" sz="2800" b="0" u="none" kern="1200" dirty="0">
                <a:solidFill>
                  <a:srgbClr val="1F497D"/>
                </a:solidFill>
              </a:rPr>
              <a:t>The allocation of roles, authorities, and responsibilities among the Commission Senior Staff creates challenges in:</a:t>
            </a:r>
          </a:p>
          <a:p>
            <a:pPr marL="914400" lvl="1" indent="-457200" algn="l" rtl="0">
              <a:buFont typeface="Arial" panose="020B0604020202020204" pitchFamily="34" charset="0"/>
              <a:buChar char="•"/>
            </a:pPr>
            <a:r>
              <a:rPr lang="en-US" sz="2600" b="0" u="none" kern="1200" dirty="0">
                <a:solidFill>
                  <a:srgbClr val="1F497D"/>
                </a:solidFill>
              </a:rPr>
              <a:t>Achieving positive business outcomes such as the ability to implement timely policies and initiatives</a:t>
            </a:r>
          </a:p>
          <a:p>
            <a:pPr marL="914400" lvl="1" indent="-457200" algn="l" rtl="0">
              <a:buFont typeface="Arial" panose="020B0604020202020204" pitchFamily="34" charset="0"/>
              <a:buChar char="•"/>
            </a:pPr>
            <a:r>
              <a:rPr lang="en-US" sz="2600" kern="1200" dirty="0">
                <a:solidFill>
                  <a:srgbClr val="1F497D"/>
                </a:solidFill>
              </a:rPr>
              <a:t>E</a:t>
            </a:r>
            <a:r>
              <a:rPr lang="en-US" sz="2600" b="0" u="none" kern="1200" dirty="0">
                <a:solidFill>
                  <a:srgbClr val="1F497D"/>
                </a:solidFill>
              </a:rPr>
              <a:t>ffectively executing changes in the program, and supporting program growth.</a:t>
            </a:r>
          </a:p>
          <a:p>
            <a:pPr marL="457200" lvl="0" indent="-457200" algn="l" rtl="0">
              <a:buFont typeface="Arial" panose="020B0604020202020204" pitchFamily="34" charset="0"/>
              <a:buChar char="•"/>
            </a:pPr>
            <a:endParaRPr lang="en-US" sz="2800" b="0" u="none" kern="1200" dirty="0">
              <a:solidFill>
                <a:srgbClr val="1F497D"/>
              </a:solidFill>
            </a:endParaRPr>
          </a:p>
          <a:p>
            <a:endParaRPr lang="en-US" dirty="0"/>
          </a:p>
        </p:txBody>
      </p:sp>
    </p:spTree>
    <p:extLst>
      <p:ext uri="{BB962C8B-B14F-4D97-AF65-F5344CB8AC3E}">
        <p14:creationId xmlns:p14="http://schemas.microsoft.com/office/powerpoint/2010/main" val="218329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457200"/>
            <a:ext cx="9095740" cy="400110"/>
          </a:xfrm>
          <a:prstGeom prst="rect">
            <a:avLst/>
          </a:prstGeom>
        </p:spPr>
        <p:txBody>
          <a:bodyPr vert="horz" wrap="square" lIns="0" tIns="0" rIns="0" bIns="0" rtlCol="0">
            <a:spAutoFit/>
          </a:bodyPr>
          <a:lstStyle/>
          <a:p>
            <a:pPr marL="12700" algn="ctr">
              <a:lnSpc>
                <a:spcPct val="100000"/>
              </a:lnSpc>
              <a:tabLst>
                <a:tab pos="977265" algn="l"/>
                <a:tab pos="3898900" algn="l"/>
                <a:tab pos="6463665" algn="l"/>
              </a:tabLst>
            </a:pPr>
            <a:r>
              <a:rPr lang="en-US" sz="2600" dirty="0"/>
              <a:t>Performance Audit of the AbilityOne Program Fee</a:t>
            </a:r>
            <a:endParaRPr sz="26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9</a:t>
            </a:fld>
            <a:endParaRPr spc="-5" dirty="0"/>
          </a:p>
        </p:txBody>
      </p:sp>
      <p:sp>
        <p:nvSpPr>
          <p:cNvPr id="3" name="object 3"/>
          <p:cNvSpPr txBox="1"/>
          <p:nvPr/>
        </p:nvSpPr>
        <p:spPr>
          <a:xfrm>
            <a:off x="685800" y="1371600"/>
            <a:ext cx="11049000" cy="5078313"/>
          </a:xfrm>
          <a:prstGeom prst="rect">
            <a:avLst/>
          </a:prstGeom>
        </p:spPr>
        <p:txBody>
          <a:bodyPr vert="horz" wrap="square" lIns="0" tIns="0" rIns="0" bIns="0" rtlCol="0" anchor="t">
            <a:spAutoFit/>
          </a:bodyPr>
          <a:lstStyle/>
          <a:p>
            <a:pPr marL="241300" indent="-228600">
              <a:lnSpc>
                <a:spcPct val="100000"/>
              </a:lnSpc>
              <a:buFont typeface="Arial"/>
              <a:buChar char="•"/>
              <a:tabLst>
                <a:tab pos="241300" algn="l"/>
              </a:tabLst>
            </a:pPr>
            <a:r>
              <a:rPr lang="en-US" sz="2200" dirty="0">
                <a:solidFill>
                  <a:schemeClr val="tx2"/>
                </a:solidFill>
                <a:latin typeface="Arial"/>
                <a:cs typeface="Arial"/>
              </a:rPr>
              <a:t>Performance audit report issued on December 20, 2019</a:t>
            </a:r>
          </a:p>
          <a:p>
            <a:pPr marL="241300" indent="-228600">
              <a:lnSpc>
                <a:spcPct val="100000"/>
              </a:lnSpc>
              <a:buFont typeface="Arial"/>
              <a:buChar char="•"/>
              <a:tabLst>
                <a:tab pos="241300" algn="l"/>
              </a:tabLst>
            </a:pPr>
            <a:endParaRPr lang="en-US" sz="2200" dirty="0">
              <a:solidFill>
                <a:schemeClr val="tx2"/>
              </a:solidFill>
              <a:latin typeface="Arial"/>
              <a:cs typeface="Arial"/>
            </a:endParaRPr>
          </a:p>
          <a:p>
            <a:pPr marL="241300" indent="-228600">
              <a:buFont typeface="Arial"/>
              <a:buChar char="•"/>
              <a:tabLst>
                <a:tab pos="241300" algn="l"/>
              </a:tabLst>
            </a:pPr>
            <a:r>
              <a:rPr lang="en-US" sz="2200" dirty="0">
                <a:solidFill>
                  <a:schemeClr val="tx2"/>
                </a:solidFill>
                <a:latin typeface="Arial"/>
                <a:cs typeface="Arial"/>
              </a:rPr>
              <a:t>The objective of the audit was to perform a comprehensive analysis of the history and function of the AbilityOne Program Fee, and to determine whether effective and transparent criteria exists with the AbilityOne Program Fee</a:t>
            </a:r>
          </a:p>
          <a:p>
            <a:pPr marL="241300" indent="-228600">
              <a:lnSpc>
                <a:spcPct val="100000"/>
              </a:lnSpc>
              <a:buFont typeface="Arial"/>
              <a:buChar char="•"/>
              <a:tabLst>
                <a:tab pos="241300" algn="l"/>
              </a:tabLst>
            </a:pPr>
            <a:endParaRPr lang="en-US" sz="2200" dirty="0">
              <a:solidFill>
                <a:schemeClr val="tx2"/>
              </a:solidFill>
              <a:latin typeface="Arial"/>
              <a:cs typeface="Arial"/>
            </a:endParaRPr>
          </a:p>
          <a:p>
            <a:pPr marL="241300" indent="-228600">
              <a:lnSpc>
                <a:spcPct val="100000"/>
              </a:lnSpc>
              <a:buFont typeface="Arial"/>
              <a:buChar char="•"/>
              <a:tabLst>
                <a:tab pos="241300" algn="l"/>
              </a:tabLst>
            </a:pPr>
            <a:r>
              <a:rPr lang="en-US" sz="2200" dirty="0">
                <a:solidFill>
                  <a:schemeClr val="tx2"/>
                </a:solidFill>
                <a:latin typeface="Arial"/>
                <a:cs typeface="Arial"/>
              </a:rPr>
              <a:t>During fieldwork, the outside auditors: </a:t>
            </a:r>
          </a:p>
          <a:p>
            <a:pPr marL="698500" lvl="1" indent="-228600">
              <a:buFont typeface="Arial"/>
              <a:buChar char="•"/>
              <a:tabLst>
                <a:tab pos="241300" algn="l"/>
              </a:tabLst>
            </a:pPr>
            <a:r>
              <a:rPr lang="en-US" sz="2200" dirty="0">
                <a:solidFill>
                  <a:schemeClr val="tx2"/>
                </a:solidFill>
                <a:latin typeface="Arial"/>
                <a:cs typeface="Arial"/>
              </a:rPr>
              <a:t>Reviewed the history and function and audited the procedures and processes</a:t>
            </a:r>
          </a:p>
          <a:p>
            <a:pPr marL="698500" lvl="1" indent="-228600">
              <a:buFont typeface="Arial"/>
              <a:buChar char="•"/>
              <a:tabLst>
                <a:tab pos="241300" algn="l"/>
              </a:tabLst>
            </a:pPr>
            <a:r>
              <a:rPr lang="en-US" sz="2200" dirty="0">
                <a:solidFill>
                  <a:schemeClr val="tx2"/>
                </a:solidFill>
                <a:latin typeface="Arial"/>
                <a:cs typeface="Arial"/>
              </a:rPr>
              <a:t>Conducted site visits and interviews at the Commission, NIB, and </a:t>
            </a:r>
            <a:r>
              <a:rPr lang="en-US" sz="2200" dirty="0" err="1">
                <a:solidFill>
                  <a:schemeClr val="tx2"/>
                </a:solidFill>
                <a:latin typeface="Arial"/>
                <a:cs typeface="Arial"/>
              </a:rPr>
              <a:t>SourceAmerica</a:t>
            </a:r>
            <a:r>
              <a:rPr lang="en-US" sz="2200" dirty="0">
                <a:solidFill>
                  <a:schemeClr val="tx2"/>
                </a:solidFill>
                <a:latin typeface="Arial"/>
                <a:cs typeface="Arial"/>
              </a:rPr>
              <a:t> </a:t>
            </a:r>
          </a:p>
          <a:p>
            <a:pPr marL="698500" lvl="1" indent="-228600">
              <a:buFont typeface="Arial"/>
              <a:buChar char="•"/>
              <a:tabLst>
                <a:tab pos="241300" algn="l"/>
              </a:tabLst>
            </a:pPr>
            <a:r>
              <a:rPr lang="en-US" sz="2200" dirty="0">
                <a:solidFill>
                  <a:schemeClr val="tx2"/>
                </a:solidFill>
                <a:latin typeface="Arial"/>
                <a:cs typeface="Arial"/>
              </a:rPr>
              <a:t>Performed focus groups with 11 NPAs CEOs</a:t>
            </a:r>
          </a:p>
          <a:p>
            <a:pPr marL="698500" lvl="1" indent="-228600">
              <a:buFont typeface="Arial"/>
              <a:buChar char="•"/>
              <a:tabLst>
                <a:tab pos="241300" algn="l"/>
              </a:tabLst>
            </a:pPr>
            <a:r>
              <a:rPr lang="en-US" sz="2200" dirty="0">
                <a:solidFill>
                  <a:schemeClr val="tx2"/>
                </a:solidFill>
                <a:latin typeface="Arial"/>
                <a:cs typeface="Arial"/>
              </a:rPr>
              <a:t>Obtained responses to questionnaires from 5 NPAs CEOs</a:t>
            </a:r>
          </a:p>
          <a:p>
            <a:pPr marL="241300" indent="-228600">
              <a:lnSpc>
                <a:spcPct val="100000"/>
              </a:lnSpc>
              <a:buFont typeface="Arial"/>
              <a:buChar char="•"/>
              <a:tabLst>
                <a:tab pos="241300" algn="l"/>
              </a:tabLst>
            </a:pPr>
            <a:endParaRPr lang="en-US" sz="2200" dirty="0">
              <a:solidFill>
                <a:schemeClr val="tx2"/>
              </a:solidFill>
              <a:latin typeface="Arial"/>
              <a:cs typeface="Arial"/>
            </a:endParaRPr>
          </a:p>
          <a:p>
            <a:pPr marL="241300" indent="-228600">
              <a:lnSpc>
                <a:spcPct val="100000"/>
              </a:lnSpc>
              <a:buFont typeface="Arial"/>
              <a:buChar char="•"/>
              <a:tabLst>
                <a:tab pos="241300" algn="l"/>
              </a:tabLst>
            </a:pPr>
            <a:r>
              <a:rPr lang="en-US" sz="2200" dirty="0">
                <a:solidFill>
                  <a:schemeClr val="tx2"/>
                </a:solidFill>
                <a:latin typeface="Arial"/>
                <a:cs typeface="Arial"/>
              </a:rPr>
              <a:t>The audit concluded that the Commission did not provide effective criteria related to the AbilityOne Program Fee</a:t>
            </a:r>
          </a:p>
          <a:p>
            <a:pPr marL="241300" indent="-228600">
              <a:lnSpc>
                <a:spcPct val="100000"/>
              </a:lnSpc>
              <a:buFont typeface="Arial"/>
              <a:buChar char="•"/>
              <a:tabLst>
                <a:tab pos="241300" algn="l"/>
              </a:tabLst>
            </a:pPr>
            <a:endParaRPr lang="en-US" sz="2200" dirty="0">
              <a:solidFill>
                <a:schemeClr val="tx2"/>
              </a:solidFill>
              <a:latin typeface="Arial"/>
              <a:cs typeface="Arial"/>
            </a:endParaRPr>
          </a:p>
        </p:txBody>
      </p:sp>
    </p:spTree>
    <p:extLst>
      <p:ext uri="{BB962C8B-B14F-4D97-AF65-F5344CB8AC3E}">
        <p14:creationId xmlns:p14="http://schemas.microsoft.com/office/powerpoint/2010/main" val="1376725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1394</TotalTime>
  <Words>1141</Words>
  <Application>Microsoft Office PowerPoint</Application>
  <PresentationFormat>Widescreen</PresentationFormat>
  <Paragraphs>172</Paragraphs>
  <Slides>19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Algerian</vt:lpstr>
      <vt:lpstr>Arial</vt:lpstr>
      <vt:lpstr>Calibri</vt:lpstr>
      <vt:lpstr>Times New Roman</vt:lpstr>
      <vt:lpstr>Office Theme</vt:lpstr>
      <vt:lpstr>Office of Inspector General</vt:lpstr>
      <vt:lpstr>Agenda</vt:lpstr>
      <vt:lpstr>Roadmap to Oversight</vt:lpstr>
      <vt:lpstr>IG Semiannual Report to Congress April 1st, 2019 – September 30th, 2019</vt:lpstr>
      <vt:lpstr>OIG Program Visits to Understand the Business of AbilityOne</vt:lpstr>
      <vt:lpstr>Top Management and Performance Challenges</vt:lpstr>
      <vt:lpstr>Top Management and Performance Challenges</vt:lpstr>
      <vt:lpstr>Organizational Governance</vt:lpstr>
      <vt:lpstr>Performance Audit of the AbilityOne Program Fee</vt:lpstr>
      <vt:lpstr>Performance Audit of the AbilityOne Program Fee </vt:lpstr>
      <vt:lpstr>Performance Audit of the AbilityOne Program Fee</vt:lpstr>
      <vt:lpstr>Performance Audit of the Cooperative Agreements - Update</vt:lpstr>
      <vt:lpstr>Program Management and Operations</vt:lpstr>
      <vt:lpstr>Financial Statement Audit</vt:lpstr>
      <vt:lpstr>Financial Statement Audit</vt:lpstr>
      <vt:lpstr>Federal Information Security Modernization Act (FISMA) </vt:lpstr>
      <vt:lpstr>898 Panel Activities</vt:lpstr>
      <vt:lpstr>Phases of Oversight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Eugene Quinn Jr.</dc:creator>
  <cp:lastModifiedBy>Jessica Johnson</cp:lastModifiedBy>
  <cp:revision>387</cp:revision>
  <cp:lastPrinted>2019-07-24T16:10:05Z</cp:lastPrinted>
  <dcterms:created xsi:type="dcterms:W3CDTF">2019-07-22T16:08:18Z</dcterms:created>
  <dcterms:modified xsi:type="dcterms:W3CDTF">2022-03-15T20:30:25Z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2019-07-12T00:00:00Z</vt:filetime>
  </property>
  <property fmtid="{D5CDD505-2E9C-101B-9397-08002B2CF9AE}" pid="3" name="Creator">
    <vt:lpwstr>Microsoft® PowerPoint® 2016</vt:lpwstr>
  </property>
  <property fmtid="{D5CDD505-2E9C-101B-9397-08002B2CF9AE}" pid="4" name="LastSaved">
    <vt:filetime>2019-07-22T00:00:00Z</vt:filetime>
  </property>
</Properties>
</file>