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3" r:id="rId2"/>
    <p:sldId id="294" r:id="rId3"/>
    <p:sldId id="293" r:id="rId4"/>
    <p:sldId id="306" r:id="rId5"/>
    <p:sldId id="257" r:id="rId6"/>
    <p:sldId id="311" r:id="rId7"/>
    <p:sldId id="310" r:id="rId8"/>
    <p:sldId id="292" r:id="rId9"/>
    <p:sldId id="285" r:id="rId10"/>
    <p:sldId id="304" r:id="rId11"/>
    <p:sldId id="296" r:id="rId12"/>
    <p:sldId id="307" r:id="rId13"/>
    <p:sldId id="308" r:id="rId14"/>
    <p:sldId id="289" r:id="rId15"/>
    <p:sldId id="305" r:id="rId16"/>
    <p:sldId id="286" r:id="rId17"/>
    <p:sldId id="288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88000" autoAdjust="0"/>
  </p:normalViewPr>
  <p:slideViewPr>
    <p:cSldViewPr>
      <p:cViewPr varScale="1">
        <p:scale>
          <a:sx n="56" d="100"/>
          <a:sy n="56" d="100"/>
        </p:scale>
        <p:origin x="920" y="5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33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9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7840" cy="4669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BAFDA-21A6-4B0D-A637-F91CF66F8129}" type="datetimeFigureOut">
              <a:rPr lang="en-US" smtClean="0"/>
              <a:t>3/15/2022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29"/>
            <a:ext cx="3037840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29429"/>
            <a:ext cx="3037840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312F8-205C-47A4-9331-F740A1E3BF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5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hievehs.org/about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chievehs.org/landscaping.html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hievehs.org/janitorial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chievehs.org/laundry-services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312F8-205C-47A4-9331-F740A1E3BF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312F8-205C-47A4-9331-F740A1E3BF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7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https://www.achievehs.org/about.html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https://www.achievehs.org/landscaping.html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312F8-205C-47A4-9331-F740A1E3BF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04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https://www.achievehs.org/janitorial.html</a:t>
            </a:r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https://www.achievehs.org/laundry-services.html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312F8-205C-47A4-9331-F740A1E3BF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7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312F8-205C-47A4-9331-F740A1E3BF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4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312F8-205C-47A4-9331-F740A1E3BF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9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312F8-205C-47A4-9331-F740A1E3BF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0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 u="sng">
                <a:solidFill>
                  <a:srgbClr val="1731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0512" y="336406"/>
            <a:ext cx="8570975" cy="765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0197" y="1557417"/>
            <a:ext cx="9531604" cy="4243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 u="sng">
                <a:solidFill>
                  <a:srgbClr val="1731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Hotline@oig.abilityone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000" b="1" i="0" u="none" strike="noStrike" kern="120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2819" y="2343440"/>
            <a:ext cx="10266363" cy="11867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4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-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U.S. Abil</a:t>
            </a: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4500" b="1" i="0" u="none" strike="noStrike" kern="1200" cap="none" spc="-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tyOne Commission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Meeting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19599" y="3429000"/>
            <a:ext cx="3352799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315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K.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hrich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Inspe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 General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3099" y="5334000"/>
            <a:ext cx="830580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5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b="1" i="0" u="none" strike="noStrike" kern="1200" cap="none" spc="-5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Virtual Meeting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-5" dirty="0">
                <a:solidFill>
                  <a:srgbClr val="1F497D"/>
                </a:solidFill>
                <a:latin typeface="Arial"/>
                <a:cs typeface="Arial"/>
              </a:rPr>
              <a:t>July 17</a:t>
            </a: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en-US" b="1" i="0" u="none" strike="noStrike" kern="1200" cap="none" spc="1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b="1" i="0" u="none" strike="noStrike" kern="1200" cap="none" spc="-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034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403292"/>
            <a:ext cx="9677400" cy="553998"/>
          </a:xfrm>
        </p:spPr>
        <p:txBody>
          <a:bodyPr/>
          <a:lstStyle/>
          <a:p>
            <a:pPr algn="ctr"/>
            <a:r>
              <a:rPr lang="en-US" dirty="0"/>
              <a:t>Webpage FAQs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B7C12E2-F28D-4981-B4A3-25CE60029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4" y="1447800"/>
            <a:ext cx="11189152" cy="44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71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977265" algn="l"/>
                <a:tab pos="3898900" algn="l"/>
                <a:tab pos="6463665" algn="l"/>
              </a:tabLst>
            </a:pPr>
            <a:r>
              <a:rPr lang="en-US" dirty="0"/>
              <a:t>Webpage FAQs Continued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E2B5A3F-D177-4159-9BE4-D6444D106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" r="1228" b="351"/>
          <a:stretch/>
        </p:blipFill>
        <p:spPr>
          <a:xfrm>
            <a:off x="1828800" y="1219200"/>
            <a:ext cx="8534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27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66949-9A25-4786-80D8-E04ACCB5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1000"/>
            <a:ext cx="8570975" cy="553998"/>
          </a:xfrm>
        </p:spPr>
        <p:txBody>
          <a:bodyPr/>
          <a:lstStyle/>
          <a:p>
            <a:r>
              <a:rPr lang="en-US" dirty="0"/>
              <a:t>Webpage Reports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CA4DD66-CB5D-4E6B-938E-D0FE0BDB9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1"/>
          <a:stretch/>
        </p:blipFill>
        <p:spPr>
          <a:xfrm>
            <a:off x="1649283" y="1219200"/>
            <a:ext cx="8893433" cy="50292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29191CC4-B4B6-4091-B70C-CCAD762CB1D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70923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FE10-7173-4DD0-9229-ABA9A63D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12" y="336406"/>
            <a:ext cx="9531604" cy="861774"/>
          </a:xfrm>
        </p:spPr>
        <p:txBody>
          <a:bodyPr/>
          <a:lstStyle/>
          <a:p>
            <a:r>
              <a:rPr lang="en-US" sz="2800" dirty="0"/>
              <a:t>Special Thanks to CIGIE, USPS OIG, and Overight.gov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17F58EE-BF71-4DEA-BCA0-E536D40FD44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00B41BD-F6F6-460D-A65C-F75208FAA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1" y="1431822"/>
            <a:ext cx="11805257" cy="399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11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916580"/>
            <a:ext cx="9531604" cy="2971581"/>
          </a:xfrm>
        </p:spPr>
        <p:txBody>
          <a:bodyPr/>
          <a:lstStyle/>
          <a:p>
            <a:pPr algn="l"/>
            <a:r>
              <a:rPr lang="en-US" sz="4800" b="0" u="none" dirty="0"/>
              <a:t>  </a:t>
            </a:r>
            <a:r>
              <a:rPr lang="en-US" sz="4000" dirty="0"/>
              <a:t>Phase I </a:t>
            </a:r>
          </a:p>
          <a:p>
            <a:pPr algn="l"/>
            <a:endParaRPr lang="en-US" sz="4000" dirty="0"/>
          </a:p>
          <a:p>
            <a:pPr algn="l"/>
            <a:r>
              <a:rPr lang="en-US" sz="4000" b="0" u="none" dirty="0"/>
              <a:t>  </a:t>
            </a:r>
            <a:r>
              <a:rPr lang="en-US" sz="4000" dirty="0"/>
              <a:t>Phase II </a:t>
            </a:r>
          </a:p>
          <a:p>
            <a:pPr algn="l"/>
            <a:endParaRPr lang="en-US" sz="4000" dirty="0"/>
          </a:p>
          <a:p>
            <a:pPr algn="l"/>
            <a:r>
              <a:rPr lang="en-US" sz="4000" b="0" u="none" dirty="0"/>
              <a:t>  </a:t>
            </a:r>
            <a:r>
              <a:rPr lang="en-US" sz="4000" dirty="0"/>
              <a:t>Phase III</a:t>
            </a: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2057400" y="457200"/>
            <a:ext cx="909574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977265" algn="l"/>
                <a:tab pos="3898900" algn="l"/>
                <a:tab pos="6463665" algn="l"/>
              </a:tabLst>
            </a:pPr>
            <a:r>
              <a:rPr lang="en-US" dirty="0"/>
              <a:t>Phases of Oversight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916581"/>
            <a:ext cx="5076697" cy="3429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0EB74ABE-8AF5-40FC-B625-D2DC7D429A5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036590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46796-AF8C-41E6-B738-264E0F20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81000"/>
            <a:ext cx="9296400" cy="523220"/>
          </a:xfrm>
        </p:spPr>
        <p:txBody>
          <a:bodyPr/>
          <a:lstStyle/>
          <a:p>
            <a:pPr algn="ctr"/>
            <a:r>
              <a:rPr lang="en-US" sz="3400" dirty="0"/>
              <a:t>OIG Audits:   Looking Ahead and New Starts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2CB2-CFE3-43F4-A716-4099BD118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2274838"/>
            <a:ext cx="5610097" cy="23083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b="0" u="none" dirty="0">
                <a:latin typeface="Arial" panose="020B0604020202020204" pitchFamily="34" charset="0"/>
                <a:cs typeface="Arial" panose="020B0604020202020204" pitchFamily="34" charset="0"/>
              </a:rPr>
              <a:t>Allocation of Assignments </a:t>
            </a:r>
          </a:p>
          <a:p>
            <a:r>
              <a:rPr lang="en-US" sz="3300" b="0" u="none" dirty="0">
                <a:latin typeface="Arial" panose="020B0604020202020204" pitchFamily="34" charset="0"/>
                <a:cs typeface="Arial" panose="020B0604020202020204" pitchFamily="34" charset="0"/>
              </a:rPr>
              <a:t>   of Products and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300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300" b="0" u="none" dirty="0">
                <a:latin typeface="Arial" panose="020B0604020202020204" pitchFamily="34" charset="0"/>
                <a:cs typeface="Arial" panose="020B0604020202020204" pitchFamily="34" charset="0"/>
              </a:rPr>
              <a:t>Procurement List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0" u="none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2D9EAA9-408C-4396-94BB-12C19DC8191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pic>
        <p:nvPicPr>
          <p:cNvPr id="4" name="Picture 2" descr="A Short Guide to Help You Choose the Right Telescope | Particle">
            <a:extLst>
              <a:ext uri="{FF2B5EF4-FFF2-40B4-BE49-F238E27FC236}">
                <a16:creationId xmlns:a16="http://schemas.microsoft.com/office/drawing/2014/main" id="{9526FA26-4720-43FD-B7D4-63E307355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37911"/>
            <a:ext cx="5867400" cy="411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537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0" y="533400"/>
            <a:ext cx="1010589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977265" algn="l"/>
                <a:tab pos="3898900" algn="l"/>
                <a:tab pos="6463665" algn="l"/>
              </a:tabLst>
            </a:pPr>
            <a:r>
              <a:rPr lang="en-US" dirty="0"/>
              <a:t>OIG Civil Fraud Portfolio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71500" y="1982450"/>
            <a:ext cx="11049000" cy="181588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lang="en-US" sz="3200" dirty="0">
                <a:solidFill>
                  <a:schemeClr val="tx2"/>
                </a:solidFill>
                <a:latin typeface="Arial"/>
                <a:cs typeface="Arial"/>
              </a:rPr>
              <a:t>Cases at various investigative stages </a:t>
            </a: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endParaRPr lang="en-US" sz="32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lang="en-US" sz="3200" dirty="0">
                <a:solidFill>
                  <a:schemeClr val="tx2"/>
                </a:solidFill>
                <a:latin typeface="Arial"/>
                <a:cs typeface="Arial"/>
              </a:rPr>
              <a:t>Involving nearly $300 million in AbilityOne Contracts</a:t>
            </a: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endParaRPr lang="en-US" sz="22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87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336406"/>
            <a:ext cx="10305287" cy="654024"/>
          </a:xfrm>
          <a:prstGeom prst="rect">
            <a:avLst/>
          </a:prstGeom>
        </p:spPr>
        <p:txBody>
          <a:bodyPr vert="horz" wrap="square" lIns="0" tIns="99059" rIns="0" bIns="0" rtlCol="0">
            <a:spAutoFit/>
          </a:bodyPr>
          <a:lstStyle/>
          <a:p>
            <a:pPr marL="3107690">
              <a:lnSpc>
                <a:spcPct val="100000"/>
              </a:lnSpc>
            </a:pPr>
            <a:r>
              <a:rPr dirty="0"/>
              <a:t>Thank</a:t>
            </a:r>
            <a:r>
              <a:rPr spc="-15" dirty="0"/>
              <a:t> </a:t>
            </a:r>
            <a:r>
              <a:rPr dirty="0"/>
              <a:t>You</a:t>
            </a:r>
            <a:r>
              <a:rPr lang="en-US" dirty="0"/>
              <a:t> from the OIG Team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447800" y="1824714"/>
            <a:ext cx="9296400" cy="320857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241300" indent="-228600" algn="ctr">
              <a:lnSpc>
                <a:spcPct val="100000"/>
              </a:lnSpc>
              <a:buFont typeface="Arial"/>
              <a:buChar char="•"/>
              <a:tabLst>
                <a:tab pos="241300" algn="l"/>
                <a:tab pos="5285740" algn="l"/>
              </a:tabLst>
            </a:pPr>
            <a:endParaRPr lang="en-US" sz="2800" spc="-5" dirty="0">
              <a:solidFill>
                <a:srgbClr val="173156"/>
              </a:solidFill>
              <a:latin typeface="Arial"/>
              <a:cs typeface="Arial"/>
            </a:endParaRPr>
          </a:p>
          <a:p>
            <a:pPr marL="241300" indent="-228600" algn="ctr">
              <a:lnSpc>
                <a:spcPct val="100000"/>
              </a:lnSpc>
              <a:buFont typeface="Arial"/>
              <a:buChar char="•"/>
              <a:tabLst>
                <a:tab pos="241300" algn="l"/>
                <a:tab pos="5285740" algn="l"/>
              </a:tabLst>
            </a:pP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OIG Hotl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i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ne</a:t>
            </a:r>
            <a:r>
              <a:rPr sz="2800" spc="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Tol</a:t>
            </a:r>
            <a:r>
              <a:rPr sz="2800" spc="5" dirty="0">
                <a:solidFill>
                  <a:schemeClr val="tx2"/>
                </a:solidFill>
                <a:latin typeface="Arial"/>
                <a:cs typeface="Arial"/>
              </a:rPr>
              <a:t>l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-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Free</a:t>
            </a:r>
            <a:r>
              <a:rPr sz="2800" spc="3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Numb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e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r:</a:t>
            </a: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tabLst>
                <a:tab pos="241300" algn="l"/>
                <a:tab pos="5285740" algn="l"/>
              </a:tabLst>
            </a:pP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(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8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4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4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)</a:t>
            </a:r>
            <a:r>
              <a:rPr sz="2800" spc="1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4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9</a:t>
            </a:r>
            <a:r>
              <a:rPr sz="2800" spc="25" dirty="0">
                <a:solidFill>
                  <a:schemeClr val="tx2"/>
                </a:solidFill>
                <a:latin typeface="Arial"/>
                <a:cs typeface="Arial"/>
              </a:rPr>
              <a:t>6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-1536</a:t>
            </a:r>
            <a:endParaRPr sz="405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12700" algn="ctr">
              <a:tabLst>
                <a:tab pos="241300" algn="l"/>
              </a:tabLst>
            </a:pPr>
            <a:endParaRPr lang="en-US" sz="28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698500" lvl="1" indent="-228600" algn="ctr"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Email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i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ng</a:t>
            </a:r>
            <a:r>
              <a:rPr sz="2800" spc="1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a </a:t>
            </a:r>
            <a:r>
              <a:rPr sz="2800" spc="0" dirty="0">
                <a:solidFill>
                  <a:schemeClr val="tx2"/>
                </a:solidFill>
                <a:latin typeface="Arial"/>
                <a:cs typeface="Arial"/>
              </a:rPr>
              <a:t>h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ot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l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e </a:t>
            </a:r>
            <a:r>
              <a:rPr sz="2800" spc="0" dirty="0">
                <a:solidFill>
                  <a:schemeClr val="tx2"/>
                </a:solidFill>
                <a:latin typeface="Arial"/>
                <a:cs typeface="Arial"/>
              </a:rPr>
              <a:t>c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om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p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l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chemeClr val="tx2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chemeClr val="tx2"/>
                </a:solidFill>
                <a:latin typeface="Arial"/>
                <a:cs typeface="Arial"/>
              </a:rPr>
              <a:t>t:</a:t>
            </a:r>
            <a:endParaRPr lang="en-US" sz="2800" spc="-5" dirty="0">
              <a:solidFill>
                <a:schemeClr val="tx2"/>
              </a:solidFill>
              <a:latin typeface="Arial"/>
              <a:cs typeface="Arial"/>
            </a:endParaRPr>
          </a:p>
          <a:p>
            <a:pPr marL="469900" lvl="1" algn="ctr">
              <a:tabLst>
                <a:tab pos="241300" algn="l"/>
              </a:tabLst>
            </a:pP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Hot</a:t>
            </a:r>
            <a:r>
              <a:rPr sz="280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l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i</a:t>
            </a:r>
            <a:r>
              <a:rPr sz="280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n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e</a:t>
            </a:r>
            <a:r>
              <a:rPr sz="280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@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o</a:t>
            </a:r>
            <a:r>
              <a:rPr sz="280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i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g.</a:t>
            </a:r>
            <a:r>
              <a:rPr sz="2800" spc="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a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b</a:t>
            </a:r>
            <a:r>
              <a:rPr sz="280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i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li</a:t>
            </a:r>
            <a:r>
              <a:rPr sz="280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t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y</a:t>
            </a:r>
            <a:r>
              <a:rPr sz="280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o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n</a:t>
            </a:r>
            <a:r>
              <a:rPr sz="280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e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.g</a:t>
            </a:r>
            <a:r>
              <a:rPr sz="2800" spc="0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o</a:t>
            </a:r>
            <a:r>
              <a:rPr sz="2800" spc="-5" dirty="0">
                <a:solidFill>
                  <a:srgbClr val="173156"/>
                </a:solidFill>
                <a:latin typeface="Arial"/>
                <a:cs typeface="Arial"/>
                <a:hlinkClick r:id="rId2"/>
              </a:rPr>
              <a:t>v</a:t>
            </a:r>
            <a:endParaRPr sz="2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9"/>
              </a:spcBef>
              <a:buClr>
                <a:srgbClr val="173156"/>
              </a:buClr>
            </a:pPr>
            <a:endParaRPr sz="405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2121" y="6410040"/>
            <a:ext cx="14986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173156"/>
                </a:solidFill>
                <a:latin typeface="Arial"/>
                <a:cs typeface="Arial"/>
              </a:rPr>
              <a:t>•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16996A9-4981-4763-A295-11F43CE0C53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429455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0512" y="336406"/>
            <a:ext cx="8570975" cy="685465"/>
          </a:xfrm>
          <a:prstGeom prst="rect">
            <a:avLst/>
          </a:prstGeom>
        </p:spPr>
        <p:txBody>
          <a:bodyPr vert="horz" wrap="square" lIns="0" tIns="108860" rIns="0" bIns="0" rtlCol="0">
            <a:spAutoFit/>
          </a:bodyPr>
          <a:lstStyle/>
          <a:p>
            <a:pPr marL="3515995">
              <a:lnSpc>
                <a:spcPts val="4760"/>
              </a:lnSpc>
            </a:pPr>
            <a:r>
              <a:rPr lang="en-US" sz="3900" spc="-5" dirty="0"/>
              <a:t>A</a:t>
            </a:r>
            <a:r>
              <a:rPr lang="en-US" sz="3900" spc="-20" dirty="0"/>
              <a:t>g</a:t>
            </a:r>
            <a:r>
              <a:rPr lang="en-US" sz="3900" spc="-5" dirty="0"/>
              <a:t>en</a:t>
            </a:r>
            <a:r>
              <a:rPr lang="en-US" sz="3900" spc="-25" dirty="0"/>
              <a:t>d</a:t>
            </a:r>
            <a:r>
              <a:rPr lang="en-US" sz="3900" spc="-5" dirty="0"/>
              <a:t>a</a:t>
            </a:r>
            <a:endParaRPr sz="39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67400" y="1757377"/>
            <a:ext cx="4256531" cy="4412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55166" y="1905000"/>
            <a:ext cx="10474834" cy="426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Virtual NPA Visit to Achieve, located in Yuma, Arizona</a:t>
            </a:r>
          </a:p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Launch of new OIG Webpage in partnership with CIGIE, Postal OIG, and DOJ OIG</a:t>
            </a:r>
          </a:p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Civil Fraud Case Portfolio</a:t>
            </a:r>
          </a:p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Phases of Oversight, Welcoming New OIG Staff, and New Audit Starts 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4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opportunity villag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463" y="2286001"/>
            <a:ext cx="2032725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7794" y="526153"/>
            <a:ext cx="9683750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dirty="0"/>
              <a:t>OIG Program</a:t>
            </a:r>
            <a:r>
              <a:rPr sz="2600" spc="-10" dirty="0"/>
              <a:t> </a:t>
            </a:r>
            <a:r>
              <a:rPr sz="2600" dirty="0"/>
              <a:t>Visits</a:t>
            </a:r>
            <a:r>
              <a:rPr sz="2600" spc="5" dirty="0"/>
              <a:t> </a:t>
            </a:r>
            <a:r>
              <a:rPr sz="2600" dirty="0"/>
              <a:t>to Un</a:t>
            </a:r>
            <a:r>
              <a:rPr sz="2600" spc="10" dirty="0"/>
              <a:t>d</a:t>
            </a:r>
            <a:r>
              <a:rPr sz="2600" dirty="0"/>
              <a:t>erstand</a:t>
            </a:r>
            <a:r>
              <a:rPr sz="2600" spc="-40" dirty="0"/>
              <a:t> </a:t>
            </a:r>
            <a:r>
              <a:rPr sz="2600" dirty="0"/>
              <a:t>the B</a:t>
            </a:r>
            <a:r>
              <a:rPr sz="2600" spc="5" dirty="0"/>
              <a:t>u</a:t>
            </a:r>
            <a:r>
              <a:rPr sz="2600" dirty="0"/>
              <a:t>sin</a:t>
            </a:r>
            <a:r>
              <a:rPr sz="2600" spc="5" dirty="0"/>
              <a:t>e</a:t>
            </a:r>
            <a:r>
              <a:rPr sz="2600" dirty="0"/>
              <a:t>ss</a:t>
            </a:r>
            <a:r>
              <a:rPr sz="2600" spc="-25" dirty="0"/>
              <a:t> </a:t>
            </a:r>
            <a:r>
              <a:rPr sz="2600" dirty="0"/>
              <a:t>of</a:t>
            </a:r>
            <a:r>
              <a:rPr sz="2600" spc="5" dirty="0"/>
              <a:t> </a:t>
            </a:r>
            <a:r>
              <a:rPr sz="2600" dirty="0"/>
              <a:t>A</a:t>
            </a:r>
            <a:r>
              <a:rPr sz="2600" spc="5" dirty="0"/>
              <a:t>b</a:t>
            </a:r>
            <a:r>
              <a:rPr sz="2600" dirty="0"/>
              <a:t>i</a:t>
            </a:r>
            <a:r>
              <a:rPr sz="2600" spc="-10" dirty="0"/>
              <a:t>l</a:t>
            </a:r>
            <a:r>
              <a:rPr sz="2600" dirty="0"/>
              <a:t>it</a:t>
            </a:r>
            <a:r>
              <a:rPr sz="2600" spc="-30" dirty="0"/>
              <a:t>y</a:t>
            </a:r>
            <a:r>
              <a:rPr sz="2600" dirty="0"/>
              <a:t>One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grpSp>
        <p:nvGrpSpPr>
          <p:cNvPr id="34" name="Group 33"/>
          <p:cNvGrpSpPr/>
          <p:nvPr/>
        </p:nvGrpSpPr>
        <p:grpSpPr>
          <a:xfrm>
            <a:off x="1371600" y="1295400"/>
            <a:ext cx="9906000" cy="816527"/>
            <a:chOff x="2678" y="0"/>
            <a:chExt cx="5481042" cy="638175"/>
          </a:xfrm>
        </p:grpSpPr>
        <p:sp>
          <p:nvSpPr>
            <p:cNvPr id="35" name="Rounded Rectangle 34"/>
            <p:cNvSpPr/>
            <p:nvPr/>
          </p:nvSpPr>
          <p:spPr>
            <a:xfrm>
              <a:off x="2678" y="0"/>
              <a:ext cx="5481042" cy="638175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5B9BD5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</p:spPr>
        </p:sp>
        <p:sp>
          <p:nvSpPr>
            <p:cNvPr id="36" name="Rounded Rectangle 4"/>
            <p:cNvSpPr txBox="1"/>
            <p:nvPr/>
          </p:nvSpPr>
          <p:spPr>
            <a:xfrm>
              <a:off x="21370" y="182986"/>
              <a:ext cx="5443658" cy="4364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NPA: Several OIG Outreach Visits Across the Country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4" y="2322134"/>
            <a:ext cx="9813759" cy="3621465"/>
          </a:xfrm>
          <a:prstGeom prst="rect">
            <a:avLst/>
          </a:prstGeom>
        </p:spPr>
      </p:pic>
      <p:pic>
        <p:nvPicPr>
          <p:cNvPr id="1026" name="Picture 2" descr="Achieve Human Services">
            <a:extLst>
              <a:ext uri="{FF2B5EF4-FFF2-40B4-BE49-F238E27FC236}">
                <a16:creationId xmlns:a16="http://schemas.microsoft.com/office/drawing/2014/main" id="{6B09F7E1-58E2-4455-906D-7507B740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586" y="4003955"/>
            <a:ext cx="1718478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599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2AEA-1875-440C-A4A5-35DEE6206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9448800" cy="553998"/>
          </a:xfrm>
        </p:spPr>
        <p:txBody>
          <a:bodyPr/>
          <a:lstStyle/>
          <a:p>
            <a:pPr algn="ctr"/>
            <a:r>
              <a:rPr lang="en-US" dirty="0"/>
              <a:t>Preparations for NPA Virtual Visit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B41BB-8AF5-4B02-AFBB-56C391275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371600"/>
            <a:ext cx="6762115" cy="4876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u="none" dirty="0"/>
              <a:t>Selected and tested virtual platform for visit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u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u="none" dirty="0"/>
              <a:t>Developed a visit 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u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u="none" dirty="0"/>
              <a:t>Prepared and provided read-ahead content by both sides to Achieve and OIG, including high-impact OIG work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u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u="none" dirty="0"/>
              <a:t>Interactive discussions with leadership, board of directors, and program participants.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u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u="none" dirty="0"/>
              <a:t>Active video tour of the facilities</a:t>
            </a:r>
          </a:p>
          <a:p>
            <a:endParaRPr lang="en-US" sz="2200" b="0" u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u="none" dirty="0"/>
              <a:t>Post-visit meeting for any follow-up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5EA6840-21AB-4D79-8756-7E3A41D542D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F3976F-C40D-45F6-B092-F96444D350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/>
          <a:stretch/>
        </p:blipFill>
        <p:spPr>
          <a:xfrm>
            <a:off x="7151914" y="2209800"/>
            <a:ext cx="4867782" cy="35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10124184" cy="725476"/>
          </a:xfrm>
          <a:prstGeom prst="rect">
            <a:avLst/>
          </a:prstGeom>
        </p:spPr>
        <p:txBody>
          <a:bodyPr vert="horz" wrap="square" lIns="0" tIns="108860" rIns="0" bIns="0" rtlCol="0">
            <a:spAutoFit/>
          </a:bodyPr>
          <a:lstStyle/>
          <a:p>
            <a:pPr marL="3515995" algn="l">
              <a:lnSpc>
                <a:spcPts val="4760"/>
              </a:lnSpc>
            </a:pPr>
            <a:r>
              <a:rPr lang="en-US" sz="4000" spc="-5" dirty="0"/>
              <a:t>ACHIEVE  NPA  Visit</a:t>
            </a:r>
            <a:endParaRPr sz="40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09600" y="1676400"/>
            <a:ext cx="10615548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355600" indent="-342900">
              <a:buFont typeface="Arial"/>
              <a:buChar char="•"/>
              <a:tabLst>
                <a:tab pos="355600" algn="l"/>
              </a:tabLst>
            </a:pP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"/>
              </a:spcBef>
              <a:buClr>
                <a:srgbClr val="173156"/>
              </a:buClr>
            </a:pPr>
            <a:endParaRPr sz="20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 descr="Achieve-Human-Services">
            <a:extLst>
              <a:ext uri="{FF2B5EF4-FFF2-40B4-BE49-F238E27FC236}">
                <a16:creationId xmlns:a16="http://schemas.microsoft.com/office/drawing/2014/main" id="{E26DDD68-065B-487C-BB36-E12EC4349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83"/>
          <a:stretch/>
        </p:blipFill>
        <p:spPr bwMode="auto">
          <a:xfrm>
            <a:off x="8991599" y="1388333"/>
            <a:ext cx="3048001" cy="46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780A8-B65C-41D8-A7D8-3796FE1C38E6}"/>
              </a:ext>
            </a:extLst>
          </p:cNvPr>
          <p:cNvSpPr txBox="1"/>
          <p:nvPr/>
        </p:nvSpPr>
        <p:spPr>
          <a:xfrm>
            <a:off x="304799" y="1547725"/>
            <a:ext cx="8686799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In existence for over 50 years in the Southwest of rural Arizona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Serves any individual with a developmental disability cognitive, autism, cerebral palsy, and any Wounded Warrior who is enrolled with services through the Department of Economic Security/ Division of Developmental Disabilities or Department of Economic Security/Rehabilitation Services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Offers housing opportunities for individuals who require supported living and are diagnosed with a serious mental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2"/>
                </a:solidFill>
              </a:rPr>
              <a:t>Border Patrol Contracts through Homeland Security, providing Janitorial and Grounds Maintenance services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1457-AAC8-4424-8F2A-60440247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12" y="336406"/>
            <a:ext cx="9924288" cy="492443"/>
          </a:xfrm>
        </p:spPr>
        <p:txBody>
          <a:bodyPr/>
          <a:lstStyle/>
          <a:p>
            <a:pPr algn="ctr"/>
            <a:r>
              <a:rPr lang="en-US" sz="3200" dirty="0"/>
              <a:t>Video Tour of ACHIEVE Facilities and Contracts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3E052-147A-4762-B99F-F6E4F155C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12983" r="5950"/>
          <a:stretch/>
        </p:blipFill>
        <p:spPr>
          <a:xfrm>
            <a:off x="8404640" y="2220424"/>
            <a:ext cx="3357647" cy="3112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74F06-634D-4EF7-A80B-FE6453FA7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5" t="2222" r="19375"/>
          <a:stretch/>
        </p:blipFill>
        <p:spPr>
          <a:xfrm>
            <a:off x="4266002" y="3437434"/>
            <a:ext cx="3724112" cy="271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9A315-5C28-4AFC-926D-D0FC45241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87" r="5000"/>
          <a:stretch/>
        </p:blipFill>
        <p:spPr>
          <a:xfrm>
            <a:off x="3962399" y="1371600"/>
            <a:ext cx="4267200" cy="1981199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B304E2E8-2056-4912-BD15-5239AE40356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5BE10E-E412-4CCF-AFB2-0BBC59CC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" t="2222" b="2222"/>
          <a:stretch/>
        </p:blipFill>
        <p:spPr>
          <a:xfrm>
            <a:off x="176625" y="2220424"/>
            <a:ext cx="3698253" cy="280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4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3609-134A-45DD-B92F-51D30858E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12" y="336406"/>
            <a:ext cx="9695688" cy="654194"/>
          </a:xfrm>
        </p:spPr>
        <p:txBody>
          <a:bodyPr/>
          <a:lstStyle/>
          <a:p>
            <a:pPr algn="ctr"/>
            <a:r>
              <a:rPr lang="en-US" sz="3200" dirty="0"/>
              <a:t>Video Tour of ACHIEVE Facilities and Contracts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A5A29-7888-4D15-8A52-5750A23DE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t="10819" r="2469" b="16501"/>
          <a:stretch/>
        </p:blipFill>
        <p:spPr>
          <a:xfrm>
            <a:off x="4953000" y="1175656"/>
            <a:ext cx="5910037" cy="2509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A326C-08ED-4DF4-8719-583858E33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" t="3666" r="5179" b="4834"/>
          <a:stretch/>
        </p:blipFill>
        <p:spPr>
          <a:xfrm>
            <a:off x="354108" y="1215014"/>
            <a:ext cx="4457234" cy="2430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7AC49-27E5-48AB-9312-E227627B8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50" r="12500" b="2222"/>
          <a:stretch/>
        </p:blipFill>
        <p:spPr>
          <a:xfrm>
            <a:off x="4735142" y="3719582"/>
            <a:ext cx="3161394" cy="2529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D1636-9C3A-43C6-A82D-B505F61798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4" t="4905" r="12276" b="9018"/>
          <a:stretch/>
        </p:blipFill>
        <p:spPr>
          <a:xfrm>
            <a:off x="7961994" y="3749581"/>
            <a:ext cx="4153806" cy="2412959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85120D40-01CE-485B-9B1F-FF3F738EA47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934697" y="6560226"/>
            <a:ext cx="19177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377523-20BD-4788-9083-B53DD96D47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4" r="3750" b="2222"/>
          <a:stretch/>
        </p:blipFill>
        <p:spPr>
          <a:xfrm>
            <a:off x="881705" y="3651864"/>
            <a:ext cx="3402039" cy="26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0512" y="336406"/>
            <a:ext cx="857097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425">
              <a:lnSpc>
                <a:spcPct val="100000"/>
              </a:lnSpc>
              <a:tabLst>
                <a:tab pos="1597660" algn="l"/>
                <a:tab pos="4291965" algn="l"/>
                <a:tab pos="5893435" algn="l"/>
              </a:tabLst>
            </a:pPr>
            <a:r>
              <a:rPr lang="en-US" sz="4000" dirty="0">
                <a:latin typeface="Arial"/>
                <a:cs typeface="Arial"/>
              </a:rPr>
              <a:t>Images from ACHIEVE Visit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6B85CD8-DA5E-4C22-A86E-EADC4BB51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b="1872"/>
          <a:stretch/>
        </p:blipFill>
        <p:spPr>
          <a:xfrm>
            <a:off x="6438011" y="3571696"/>
            <a:ext cx="5410201" cy="2610528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0BD238-9A5D-41F2-BF25-42A2B39BB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 b="1428"/>
          <a:stretch/>
        </p:blipFill>
        <p:spPr>
          <a:xfrm>
            <a:off x="3413759" y="1206597"/>
            <a:ext cx="6048504" cy="2245263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239C394-0AA6-44CD-8554-1857CF43E3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b="2712"/>
          <a:stretch/>
        </p:blipFill>
        <p:spPr>
          <a:xfrm>
            <a:off x="685799" y="3563500"/>
            <a:ext cx="5410200" cy="26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1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800" y="381000"/>
            <a:ext cx="962914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977265" algn="l"/>
                <a:tab pos="3898900" algn="l"/>
                <a:tab pos="6463665" algn="l"/>
              </a:tabLst>
            </a:pPr>
            <a:r>
              <a:rPr lang="en-US" dirty="0" err="1"/>
              <a:t>AbilityOne</a:t>
            </a:r>
            <a:r>
              <a:rPr lang="en-US" dirty="0"/>
              <a:t> OIG – Website Homepage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D306CD7-7BD6-40CA-A317-C0E208F01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73" y="1295400"/>
            <a:ext cx="856545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25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2399</TotalTime>
  <Words>415</Words>
  <Application>Microsoft Office PowerPoint</Application>
  <PresentationFormat>Widescreen</PresentationFormat>
  <Paragraphs>98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Agenda</vt:lpstr>
      <vt:lpstr>OIG Program Visits to Understand the Business of AbilityOne</vt:lpstr>
      <vt:lpstr>Preparations for NPA Virtual Visit</vt:lpstr>
      <vt:lpstr>ACHIEVE  NPA  Visit</vt:lpstr>
      <vt:lpstr>Video Tour of ACHIEVE Facilities and Contracts</vt:lpstr>
      <vt:lpstr>Video Tour of ACHIEVE Facilities and Contracts</vt:lpstr>
      <vt:lpstr>Images from ACHIEVE Visit</vt:lpstr>
      <vt:lpstr>AbilityOne OIG – Website Homepage</vt:lpstr>
      <vt:lpstr>Webpage FAQs</vt:lpstr>
      <vt:lpstr>Webpage FAQs Continued</vt:lpstr>
      <vt:lpstr>Webpage Reports</vt:lpstr>
      <vt:lpstr>Special Thanks to CIGIE, USPS OIG, and Overight.gov</vt:lpstr>
      <vt:lpstr>Phases of Oversight</vt:lpstr>
      <vt:lpstr>OIG Audits:   Looking Ahead and New Starts</vt:lpstr>
      <vt:lpstr>OIG Civil Fraud Portfolio</vt:lpstr>
      <vt:lpstr>Thank You from the OIG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Quinn Jr.</dc:creator>
  <cp:lastModifiedBy>Jessica Johnson</cp:lastModifiedBy>
  <cp:revision>513</cp:revision>
  <cp:lastPrinted>2020-02-10T20:08:03Z</cp:lastPrinted>
  <dcterms:created xsi:type="dcterms:W3CDTF">2019-07-22T16:08:18Z</dcterms:created>
  <dcterms:modified xsi:type="dcterms:W3CDTF">2022-03-15T20:34:10Z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2019-07-22T00:00:00Z</vt:filetime>
  </property>
</Properties>
</file>