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3" r:id="rId2"/>
    <p:sldId id="311" r:id="rId3"/>
    <p:sldId id="324" r:id="rId4"/>
    <p:sldId id="329" r:id="rId5"/>
    <p:sldId id="328" r:id="rId6"/>
    <p:sldId id="326" r:id="rId7"/>
    <p:sldId id="316" r:id="rId8"/>
    <p:sldId id="320" r:id="rId9"/>
    <p:sldId id="323" r:id="rId10"/>
    <p:sldId id="304" r:id="rId11"/>
    <p:sldId id="317" r:id="rId12"/>
    <p:sldId id="305" r:id="rId13"/>
    <p:sldId id="307" r:id="rId14"/>
    <p:sldId id="319" r:id="rId15"/>
    <p:sldId id="306" r:id="rId16"/>
    <p:sldId id="31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88000" autoAdjust="0"/>
  </p:normalViewPr>
  <p:slideViewPr>
    <p:cSldViewPr>
      <p:cViewPr>
        <p:scale>
          <a:sx n="75" d="100"/>
          <a:sy n="75" d="100"/>
        </p:scale>
        <p:origin x="436" y="-136"/>
      </p:cViewPr>
      <p:guideLst>
        <p:guide orient="horz" pos="2880"/>
        <p:guide pos="2160"/>
      </p:guideLst>
    </p:cSldViewPr>
  </p:slideViewPr>
  <p:outlineViewPr>
    <p:cViewPr>
      <p:scale>
        <a:sx n="33" d="100"/>
        <a:sy n="33" d="100"/>
      </p:scale>
      <p:origin x="0" y="-3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52BBE7-FFFC-4401-B35F-884F747741F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8D3848-A1F4-454A-9152-DC73D35F604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B09BBB-71F6-4B2C-AF17-8D954FF8C098}" type="datetimeFigureOut">
              <a:rPr lang="en-US" smtClean="0"/>
              <a:t>2/22/2021</a:t>
            </a:fld>
            <a:endParaRPr lang="en-US"/>
          </a:p>
        </p:txBody>
      </p:sp>
      <p:sp>
        <p:nvSpPr>
          <p:cNvPr id="4" name="Footer Placeholder 3">
            <a:extLst>
              <a:ext uri="{FF2B5EF4-FFF2-40B4-BE49-F238E27FC236}">
                <a16:creationId xmlns:a16="http://schemas.microsoft.com/office/drawing/2014/main" id="{4E1CC450-9114-40D7-B0F1-A86A50060F9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DD959E-81E7-4000-898D-32501847A1A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7B7E17-90B3-4987-B921-9B07FB645CE5}" type="slidenum">
              <a:rPr lang="en-US" smtClean="0"/>
              <a:t>‹#›</a:t>
            </a:fld>
            <a:endParaRPr lang="en-US"/>
          </a:p>
        </p:txBody>
      </p:sp>
    </p:spTree>
    <p:extLst>
      <p:ext uri="{BB962C8B-B14F-4D97-AF65-F5344CB8AC3E}">
        <p14:creationId xmlns:p14="http://schemas.microsoft.com/office/powerpoint/2010/main" val="327173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AEABAFDA-21A6-4B0D-A637-F91CF66F8129}" type="datetimeFigureOut">
              <a:rPr lang="en-US" smtClean="0"/>
              <a:t>2/22/2021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F32312F8-205C-47A4-9331-F740A1E3BFD9}" type="slidenum">
              <a:rPr lang="en-US" smtClean="0"/>
              <a:t>‹#›</a:t>
            </a:fld>
            <a:endParaRPr lang="en-US" dirty="0"/>
          </a:p>
        </p:txBody>
      </p:sp>
    </p:spTree>
    <p:extLst>
      <p:ext uri="{BB962C8B-B14F-4D97-AF65-F5344CB8AC3E}">
        <p14:creationId xmlns:p14="http://schemas.microsoft.com/office/powerpoint/2010/main" val="11715592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1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739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OIG</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5C92A22-2232-4F9B-8FF6-C9F579C7659A}" type="datetime1">
              <a:rPr lang="en-US" smtClean="0"/>
              <a:t>2/22/2021</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u="sng">
                <a:solidFill>
                  <a:srgbClr val="17315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OIG</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6E9188-93DA-4091-A5E6-FD65CFA9DD9A}" type="datetime1">
              <a:rPr lang="en-US" smtClean="0"/>
              <a:t>2/22/2021</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OIG</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CD2B6DB-E568-435B-BCCB-E5A7063196E4}" type="datetime1">
              <a:rPr lang="en-US" smtClean="0"/>
              <a:t>2/22/2021</a:t>
            </a:fld>
            <a:endParaRPr lang="en-US" dirty="0"/>
          </a:p>
        </p:txBody>
      </p:sp>
      <p:sp>
        <p:nvSpPr>
          <p:cNvPr id="7" name="Holder 7"/>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OIG</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C9A2333-328C-45D7-850C-4FAA21890CD2}" type="datetime1">
              <a:rPr lang="en-US" smtClean="0"/>
              <a:t>2/22/2021</a:t>
            </a:fld>
            <a:endParaRPr lang="en-US" dirty="0"/>
          </a:p>
        </p:txBody>
      </p:sp>
      <p:sp>
        <p:nvSpPr>
          <p:cNvPr id="5" name="Holder 5"/>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OIG</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0F8F3E-9F1F-4FBD-99E2-8443A04B5A03}" type="datetime1">
              <a:rPr lang="en-US" smtClean="0"/>
              <a:t>2/22/2021</a:t>
            </a:fld>
            <a:endParaRPr lang="en-US" dirty="0"/>
          </a:p>
        </p:txBody>
      </p:sp>
      <p:sp>
        <p:nvSpPr>
          <p:cNvPr id="4" name="Holder 4"/>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7"/>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1810512" y="336406"/>
            <a:ext cx="8570975" cy="76581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1330197" y="1557417"/>
            <a:ext cx="9531604" cy="4243705"/>
          </a:xfrm>
          <a:prstGeom prst="rect">
            <a:avLst/>
          </a:prstGeom>
        </p:spPr>
        <p:txBody>
          <a:bodyPr wrap="square" lIns="0" tIns="0" rIns="0" bIns="0">
            <a:spAutoFit/>
          </a:bodyPr>
          <a:lstStyle>
            <a:lvl1pPr>
              <a:defRPr sz="2000" b="1" i="0" u="sng">
                <a:solidFill>
                  <a:srgbClr val="173156"/>
                </a:solidFill>
                <a:latin typeface="Arial"/>
                <a:cs typeface="Arial"/>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r>
              <a:rPr lang="en-US"/>
              <a:t>OIG</a:t>
            </a:r>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62170054-1461-40BD-8248-E028EB4A20C8}" type="datetime1">
              <a:rPr lang="en-US" smtClean="0"/>
              <a:t>2/22/2021</a:t>
            </a:fld>
            <a:endParaRPr lang="en-US" dirty="0"/>
          </a:p>
        </p:txBody>
      </p:sp>
      <p:sp>
        <p:nvSpPr>
          <p:cNvPr id="6" name="Holder 6"/>
          <p:cNvSpPr>
            <a:spLocks noGrp="1"/>
          </p:cNvSpPr>
          <p:nvPr>
            <p:ph type="sldNum" sz="quarter" idx="7"/>
          </p:nvPr>
        </p:nvSpPr>
        <p:spPr>
          <a:xfrm>
            <a:off x="11934697" y="6560226"/>
            <a:ext cx="191770" cy="231140"/>
          </a:xfrm>
          <a:prstGeom prst="rect">
            <a:avLst/>
          </a:prstGeom>
        </p:spPr>
        <p:txBody>
          <a:bodyPr wrap="square" lIns="0" tIns="0" rIns="0" bIns="0">
            <a:spAutoFit/>
          </a:bodyPr>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3" name="object 3"/>
          <p:cNvSpPr txBox="1"/>
          <p:nvPr/>
        </p:nvSpPr>
        <p:spPr>
          <a:xfrm>
            <a:off x="838200" y="1463713"/>
            <a:ext cx="10266363" cy="1085560"/>
          </a:xfrm>
          <a:prstGeom prst="rect">
            <a:avLst/>
          </a:prstGeom>
        </p:spPr>
        <p:txBody>
          <a:bodyPr vert="horz" wrap="square" lIns="0" tIns="0" rIns="0" bIns="0" rtlCol="0">
            <a:noAutofit/>
          </a:bodyPr>
          <a:lstStyle/>
          <a:p>
            <a:pPr marL="12700" lvl="0" algn="ctr">
              <a:lnSpc>
                <a:spcPts val="4760"/>
              </a:lnSpc>
              <a:defRPr/>
            </a:pPr>
            <a:endParaRPr lang="en-US" sz="3600" b="1" kern="0" dirty="0">
              <a:solidFill>
                <a:srgbClr val="1F497D"/>
              </a:solidFill>
              <a:latin typeface="Arial"/>
              <a:cs typeface="Arial"/>
            </a:endParaRPr>
          </a:p>
          <a:p>
            <a:pPr marL="12700" algn="ctr">
              <a:lnSpc>
                <a:spcPts val="4760"/>
              </a:lnSpc>
              <a:defRPr/>
            </a:pPr>
            <a:r>
              <a:rPr lang="en-US" sz="4400" b="1" spc="-5" dirty="0">
                <a:solidFill>
                  <a:srgbClr val="1F497D"/>
                </a:solidFill>
                <a:latin typeface="Arial"/>
                <a:cs typeface="Arial"/>
              </a:rPr>
              <a:t>NCSE CEO Leadership Forum </a:t>
            </a:r>
            <a:endParaRPr lang="en-US" sz="4400" dirty="0">
              <a:solidFill>
                <a:srgbClr val="1F497D"/>
              </a:solidFill>
              <a:latin typeface="Arial"/>
              <a:cs typeface="Arial"/>
            </a:endParaRPr>
          </a:p>
          <a:p>
            <a:pPr marL="12700" lvl="0" algn="ctr">
              <a:lnSpc>
                <a:spcPts val="4760"/>
              </a:lnSpc>
              <a:defRPr/>
            </a:pPr>
            <a:endParaRPr lang="en-US" sz="3600" dirty="0">
              <a:solidFill>
                <a:srgbClr val="1F497D"/>
              </a:solidFill>
              <a:latin typeface="Arial"/>
              <a:cs typeface="Arial"/>
            </a:endParaRPr>
          </a:p>
        </p:txBody>
      </p:sp>
      <p:sp>
        <p:nvSpPr>
          <p:cNvPr id="4" name="object 4"/>
          <p:cNvSpPr txBox="1"/>
          <p:nvPr/>
        </p:nvSpPr>
        <p:spPr>
          <a:xfrm>
            <a:off x="4191000" y="3429000"/>
            <a:ext cx="3352799" cy="1231106"/>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73156"/>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1F497D"/>
                </a:solidFill>
                <a:effectLst/>
                <a:uLnTx/>
                <a:uFillTx/>
                <a:latin typeface="Arial"/>
                <a:ea typeface="+mn-ea"/>
                <a:cs typeface="Arial"/>
              </a:rPr>
              <a:t>T</a:t>
            </a:r>
            <a:r>
              <a:rPr kumimoji="0" sz="2800" b="1" i="0" u="none" strike="noStrike" kern="1200" cap="none" spc="-10" normalizeH="0" baseline="0" noProof="0" dirty="0">
                <a:ln>
                  <a:noFill/>
                </a:ln>
                <a:solidFill>
                  <a:srgbClr val="1F497D"/>
                </a:solidFill>
                <a:effectLst/>
                <a:uLnTx/>
                <a:uFillTx/>
                <a:latin typeface="Arial"/>
                <a:ea typeface="+mn-ea"/>
                <a:cs typeface="Arial"/>
              </a:rPr>
              <a:t>h</a:t>
            </a:r>
            <a:r>
              <a:rPr kumimoji="0" sz="2800" b="1" i="0" u="none" strike="noStrike" kern="1200" cap="none" spc="0" normalizeH="0" baseline="0" noProof="0" dirty="0">
                <a:ln>
                  <a:noFill/>
                </a:ln>
                <a:solidFill>
                  <a:srgbClr val="1F497D"/>
                </a:solidFill>
                <a:effectLst/>
                <a:uLnTx/>
                <a:uFillTx/>
                <a:latin typeface="Arial"/>
                <a:ea typeface="+mn-ea"/>
                <a:cs typeface="Arial"/>
              </a:rPr>
              <a:t>om</a:t>
            </a:r>
            <a:r>
              <a:rPr kumimoji="0" sz="2800" b="1" i="0" u="none" strike="noStrike" kern="1200" cap="none" spc="-10" normalizeH="0" baseline="0" noProof="0" dirty="0">
                <a:ln>
                  <a:noFill/>
                </a:ln>
                <a:solidFill>
                  <a:srgbClr val="1F497D"/>
                </a:solidFill>
                <a:effectLst/>
                <a:uLnTx/>
                <a:uFillTx/>
                <a:latin typeface="Arial"/>
                <a:ea typeface="+mn-ea"/>
                <a:cs typeface="Arial"/>
              </a:rPr>
              <a:t>a</a:t>
            </a:r>
            <a:r>
              <a:rPr kumimoji="0" sz="2800" b="1" i="0" u="none" strike="noStrike" kern="1200" cap="none" spc="0" normalizeH="0" baseline="0" noProof="0" dirty="0">
                <a:ln>
                  <a:noFill/>
                </a:ln>
                <a:solidFill>
                  <a:srgbClr val="1F497D"/>
                </a:solidFill>
                <a:effectLst/>
                <a:uLnTx/>
                <a:uFillTx/>
                <a:latin typeface="Arial"/>
                <a:ea typeface="+mn-ea"/>
                <a:cs typeface="Arial"/>
              </a:rPr>
              <a:t>s K.</a:t>
            </a:r>
            <a:r>
              <a:rPr kumimoji="0" sz="2800" b="1" i="0" u="none" strike="noStrike" kern="1200" cap="none" spc="-10" normalizeH="0" baseline="0" noProof="0" dirty="0">
                <a:ln>
                  <a:noFill/>
                </a:ln>
                <a:solidFill>
                  <a:srgbClr val="1F497D"/>
                </a:solidFill>
                <a:effectLst/>
                <a:uLnTx/>
                <a:uFillTx/>
                <a:latin typeface="Arial"/>
                <a:ea typeface="+mn-ea"/>
                <a:cs typeface="Arial"/>
              </a:rPr>
              <a:t> </a:t>
            </a:r>
            <a:r>
              <a:rPr kumimoji="0" sz="2800" b="1" i="0" u="none" strike="noStrike" kern="1200" cap="none" spc="0" normalizeH="0" baseline="0" noProof="0" dirty="0">
                <a:ln>
                  <a:noFill/>
                </a:ln>
                <a:solidFill>
                  <a:srgbClr val="1F497D"/>
                </a:solidFill>
                <a:effectLst/>
                <a:uLnTx/>
                <a:uFillTx/>
                <a:latin typeface="Arial"/>
                <a:ea typeface="+mn-ea"/>
                <a:cs typeface="Arial"/>
              </a:rPr>
              <a:t>L</a:t>
            </a:r>
            <a:r>
              <a:rPr kumimoji="0" sz="2800" b="1" i="0" u="none" strike="noStrike" kern="1200" cap="none" spc="-10" normalizeH="0" baseline="0" noProof="0" dirty="0">
                <a:ln>
                  <a:noFill/>
                </a:ln>
                <a:solidFill>
                  <a:srgbClr val="1F497D"/>
                </a:solidFill>
                <a:effectLst/>
                <a:uLnTx/>
                <a:uFillTx/>
                <a:latin typeface="Arial"/>
                <a:ea typeface="+mn-ea"/>
                <a:cs typeface="Arial"/>
              </a:rPr>
              <a:t>e</a:t>
            </a:r>
            <a:r>
              <a:rPr kumimoji="0" sz="2800" b="1" i="0" u="none" strike="noStrike" kern="1200" cap="none" spc="0" normalizeH="0" baseline="0" noProof="0" dirty="0">
                <a:ln>
                  <a:noFill/>
                </a:ln>
                <a:solidFill>
                  <a:srgbClr val="1F497D"/>
                </a:solidFill>
                <a:effectLst/>
                <a:uLnTx/>
                <a:uFillTx/>
                <a:latin typeface="Arial"/>
                <a:ea typeface="+mn-ea"/>
                <a:cs typeface="Arial"/>
              </a:rPr>
              <a:t>hrich</a:t>
            </a:r>
            <a:endParaRPr kumimoji="0" sz="2800" b="0" i="0" u="none" strike="noStrike" kern="1200" cap="none" spc="0" normalizeH="0" baseline="0" noProof="0" dirty="0">
              <a:ln>
                <a:noFill/>
              </a:ln>
              <a:solidFill>
                <a:srgbClr val="1F497D"/>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1F497D"/>
                </a:solidFill>
                <a:effectLst/>
                <a:uLnTx/>
                <a:uFillTx/>
                <a:latin typeface="Arial"/>
                <a:ea typeface="+mn-ea"/>
                <a:cs typeface="Arial"/>
              </a:rPr>
              <a:t>Inspe</a:t>
            </a:r>
            <a:r>
              <a:rPr kumimoji="0" sz="2800" b="1" i="0" u="none" strike="noStrike" kern="1200" cap="none" spc="-10" normalizeH="0" baseline="0" noProof="0" dirty="0">
                <a:ln>
                  <a:noFill/>
                </a:ln>
                <a:solidFill>
                  <a:srgbClr val="1F497D"/>
                </a:solidFill>
                <a:effectLst/>
                <a:uLnTx/>
                <a:uFillTx/>
                <a:latin typeface="Arial"/>
                <a:ea typeface="+mn-ea"/>
                <a:cs typeface="Arial"/>
              </a:rPr>
              <a:t>c</a:t>
            </a:r>
            <a:r>
              <a:rPr kumimoji="0" sz="2800" b="1" i="0" u="none" strike="noStrike" kern="1200" cap="none" spc="0" normalizeH="0" baseline="0" noProof="0" dirty="0">
                <a:ln>
                  <a:noFill/>
                </a:ln>
                <a:solidFill>
                  <a:srgbClr val="1F497D"/>
                </a:solidFill>
                <a:effectLst/>
                <a:uLnTx/>
                <a:uFillTx/>
                <a:latin typeface="Arial"/>
                <a:ea typeface="+mn-ea"/>
                <a:cs typeface="Arial"/>
              </a:rPr>
              <a:t>tor General</a:t>
            </a:r>
            <a:endParaRPr kumimoji="0" sz="2800" b="0" i="0" u="none" strike="noStrike" kern="1200" cap="none" spc="0" normalizeH="0" baseline="0" noProof="0" dirty="0">
              <a:ln>
                <a:noFill/>
              </a:ln>
              <a:solidFill>
                <a:srgbClr val="1F497D"/>
              </a:solidFill>
              <a:effectLst/>
              <a:uLnTx/>
              <a:uFillTx/>
              <a:latin typeface="Arial"/>
              <a:ea typeface="+mn-ea"/>
              <a:cs typeface="Arial"/>
            </a:endParaRPr>
          </a:p>
        </p:txBody>
      </p:sp>
      <p:sp>
        <p:nvSpPr>
          <p:cNvPr id="5" name="object 5"/>
          <p:cNvSpPr txBox="1"/>
          <p:nvPr/>
        </p:nvSpPr>
        <p:spPr>
          <a:xfrm>
            <a:off x="1714499" y="5334000"/>
            <a:ext cx="8305800" cy="800219"/>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5" normalizeH="0" baseline="0" noProof="0" dirty="0">
                <a:ln>
                  <a:noFill/>
                </a:ln>
                <a:solidFill>
                  <a:srgbClr val="1F497D"/>
                </a:solidFill>
                <a:effectLst/>
                <a:uLnTx/>
                <a:uFillTx/>
                <a:latin typeface="Arial"/>
                <a:ea typeface="+mn-ea"/>
                <a:cs typeface="Arial"/>
              </a:rPr>
              <a:t> </a:t>
            </a:r>
            <a:r>
              <a:rPr kumimoji="0" lang="en-US" b="1" i="0" u="none" strike="noStrike" kern="1200" cap="none" spc="-55" normalizeH="0" baseline="0" noProof="0" dirty="0">
                <a:ln>
                  <a:noFill/>
                </a:ln>
                <a:solidFill>
                  <a:srgbClr val="1F497D"/>
                </a:solidFill>
                <a:effectLst/>
                <a:uLnTx/>
                <a:uFillTx/>
                <a:latin typeface="Arial"/>
                <a:ea typeface="+mn-ea"/>
                <a:cs typeface="Arial"/>
              </a:rPr>
              <a:t>Virtual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spc="-5" dirty="0">
                <a:solidFill>
                  <a:srgbClr val="1F497D"/>
                </a:solidFill>
                <a:latin typeface="Arial"/>
                <a:cs typeface="Arial"/>
              </a:rPr>
              <a:t>March</a:t>
            </a:r>
            <a:r>
              <a:rPr kumimoji="0" lang="en-US" b="1" i="0" u="none" strike="noStrike" kern="1200" cap="none" spc="10" normalizeH="0" baseline="0" noProof="0" dirty="0">
                <a:ln>
                  <a:noFill/>
                </a:ln>
                <a:solidFill>
                  <a:srgbClr val="1F497D"/>
                </a:solidFill>
                <a:effectLst/>
                <a:uLnTx/>
                <a:uFillTx/>
                <a:latin typeface="Arial"/>
                <a:ea typeface="+mn-ea"/>
                <a:cs typeface="Arial"/>
              </a:rPr>
              <a:t> 2, </a:t>
            </a:r>
            <a:r>
              <a:rPr kumimoji="0" lang="en-US" b="1" i="0" u="none" strike="noStrike" kern="1200" cap="none" spc="-5" normalizeH="0" baseline="0" noProof="0" dirty="0">
                <a:ln>
                  <a:noFill/>
                </a:ln>
                <a:solidFill>
                  <a:srgbClr val="1F497D"/>
                </a:solidFill>
                <a:effectLst/>
                <a:uLnTx/>
                <a:uFillTx/>
                <a:latin typeface="Arial"/>
                <a:ea typeface="+mn-ea"/>
                <a:cs typeface="Arial"/>
              </a:rPr>
              <a:t>2021</a:t>
            </a:r>
            <a:endParaRPr kumimoji="0" lang="en-US" b="0" i="0" u="none" strike="noStrike" kern="1200" cap="none" spc="0" normalizeH="0" baseline="0" noProof="0" dirty="0">
              <a:ln>
                <a:noFill/>
              </a:ln>
              <a:solidFill>
                <a:srgbClr val="1F497D"/>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1F497D"/>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C313A9AF-FDD9-4E9E-9875-D0C4C0B1CC85}"/>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2571034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9510-5104-4B1C-BB4C-AB42A0AA8C64}"/>
              </a:ext>
            </a:extLst>
          </p:cNvPr>
          <p:cNvSpPr>
            <a:spLocks noGrp="1"/>
          </p:cNvSpPr>
          <p:nvPr>
            <p:ph type="title"/>
          </p:nvPr>
        </p:nvSpPr>
        <p:spPr>
          <a:xfrm>
            <a:off x="2057400" y="457200"/>
            <a:ext cx="8570975" cy="492443"/>
          </a:xfrm>
        </p:spPr>
        <p:txBody>
          <a:bodyPr/>
          <a:lstStyle/>
          <a:p>
            <a:pPr algn="ctr"/>
            <a:r>
              <a:rPr lang="en-US" sz="3200" dirty="0"/>
              <a:t> Phases of Oversight </a:t>
            </a:r>
          </a:p>
        </p:txBody>
      </p:sp>
      <p:sp>
        <p:nvSpPr>
          <p:cNvPr id="3" name="Text Placeholder 2">
            <a:extLst>
              <a:ext uri="{FF2B5EF4-FFF2-40B4-BE49-F238E27FC236}">
                <a16:creationId xmlns:a16="http://schemas.microsoft.com/office/drawing/2014/main" id="{FE859BE4-D297-4F0D-9E11-99E9A1653EAF}"/>
              </a:ext>
            </a:extLst>
          </p:cNvPr>
          <p:cNvSpPr>
            <a:spLocks noGrp="1"/>
          </p:cNvSpPr>
          <p:nvPr>
            <p:ph type="body" idx="1"/>
          </p:nvPr>
        </p:nvSpPr>
        <p:spPr>
          <a:xfrm>
            <a:off x="1828800" y="1851530"/>
            <a:ext cx="9432072" cy="3693319"/>
          </a:xfrm>
        </p:spPr>
        <p:txBody>
          <a:bodyPr/>
          <a:lstStyle/>
          <a:p>
            <a:pPr algn="l"/>
            <a:endParaRPr lang="en-US" sz="4000" dirty="0">
              <a:latin typeface="+mn-lt"/>
            </a:endParaRPr>
          </a:p>
          <a:p>
            <a:pPr algn="l"/>
            <a:r>
              <a:rPr lang="en-US" sz="4000" dirty="0">
                <a:latin typeface="+mn-lt"/>
              </a:rPr>
              <a:t>Phase I </a:t>
            </a:r>
          </a:p>
          <a:p>
            <a:pPr algn="l"/>
            <a:endParaRPr lang="en-US" sz="4000" dirty="0">
              <a:latin typeface="+mn-lt"/>
            </a:endParaRPr>
          </a:p>
          <a:p>
            <a:pPr algn="l"/>
            <a:r>
              <a:rPr lang="en-US" sz="4000" dirty="0">
                <a:latin typeface="+mn-lt"/>
              </a:rPr>
              <a:t>Phase II </a:t>
            </a:r>
          </a:p>
          <a:p>
            <a:pPr algn="l"/>
            <a:endParaRPr lang="en-US" sz="4000" dirty="0">
              <a:latin typeface="+mn-lt"/>
            </a:endParaRPr>
          </a:p>
          <a:p>
            <a:pPr algn="l"/>
            <a:r>
              <a:rPr lang="en-US" sz="4000" dirty="0">
                <a:latin typeface="+mn-lt"/>
              </a:rPr>
              <a:t>Phase III</a:t>
            </a:r>
            <a:endParaRPr lang="en-US" sz="4000" b="0" u="none" dirty="0">
              <a:latin typeface="+mn-lt"/>
            </a:endParaRPr>
          </a:p>
        </p:txBody>
      </p:sp>
      <p:pic>
        <p:nvPicPr>
          <p:cNvPr id="4" name="Picture 3">
            <a:extLst>
              <a:ext uri="{FF2B5EF4-FFF2-40B4-BE49-F238E27FC236}">
                <a16:creationId xmlns:a16="http://schemas.microsoft.com/office/drawing/2014/main" id="{A4AB9161-C04A-4C36-8FAF-D982F663CFC9}"/>
              </a:ext>
            </a:extLst>
          </p:cNvPr>
          <p:cNvPicPr>
            <a:picLocks noChangeAspect="1"/>
          </p:cNvPicPr>
          <p:nvPr/>
        </p:nvPicPr>
        <p:blipFill>
          <a:blip r:embed="rId2"/>
          <a:stretch>
            <a:fillRect/>
          </a:stretch>
        </p:blipFill>
        <p:spPr>
          <a:xfrm>
            <a:off x="4648200" y="1620928"/>
            <a:ext cx="6781801" cy="4114800"/>
          </a:xfrm>
          <a:prstGeom prst="rect">
            <a:avLst/>
          </a:prstGeom>
        </p:spPr>
      </p:pic>
      <p:sp>
        <p:nvSpPr>
          <p:cNvPr id="5" name="Footer Placeholder 4">
            <a:extLst>
              <a:ext uri="{FF2B5EF4-FFF2-40B4-BE49-F238E27FC236}">
                <a16:creationId xmlns:a16="http://schemas.microsoft.com/office/drawing/2014/main" id="{52B43103-339E-4ED1-B7B8-A2917586C5FC}"/>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43228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362200" y="340541"/>
            <a:ext cx="8570975" cy="1231106"/>
          </a:xfrm>
        </p:spPr>
        <p:txBody>
          <a:bodyPr/>
          <a:lstStyle/>
          <a:p>
            <a:pPr algn="ctr"/>
            <a:r>
              <a:rPr lang="en-US" sz="2400" dirty="0"/>
              <a:t>Audit of the Procurement List Addition </a:t>
            </a:r>
            <a:br>
              <a:rPr lang="en-US" sz="2400" dirty="0"/>
            </a:br>
            <a:r>
              <a:rPr lang="en-US" sz="2400" dirty="0"/>
              <a:t>Process, Procedures, and Practices</a:t>
            </a:r>
            <a:br>
              <a:rPr lang="en-US" dirty="0"/>
            </a:br>
            <a:r>
              <a:rPr kumimoji="0" lang="en-US" sz="3200" b="1" i="0" u="none" strike="noStrike" kern="0" cap="none" spc="0" normalizeH="0" baseline="0" noProof="0" dirty="0">
                <a:ln>
                  <a:noFill/>
                </a:ln>
                <a:solidFill>
                  <a:prstClr val="white"/>
                </a:solidFill>
                <a:effectLst/>
                <a:uLnTx/>
                <a:uFillTx/>
                <a:latin typeface="Arial"/>
                <a:ea typeface="+mj-ea"/>
                <a:cs typeface="Arial"/>
              </a:rPr>
              <a:t> </a:t>
            </a:r>
            <a:endParaRPr lang="en-US"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685800" y="1571647"/>
            <a:ext cx="11125201" cy="3962400"/>
          </a:xfrm>
        </p:spPr>
        <p:txBody>
          <a:bodyPr/>
          <a:lstStyle/>
          <a:p>
            <a:pPr marL="342900" indent="-342900" rtl="0">
              <a:buFont typeface="Arial" panose="020B0604020202020204" pitchFamily="34" charset="0"/>
              <a:buChar char="•"/>
            </a:pPr>
            <a:r>
              <a:rPr lang="en-US" sz="2800" b="0" u="none" dirty="0">
                <a:solidFill>
                  <a:schemeClr val="tx1"/>
                </a:solidFill>
                <a:latin typeface="+mn-lt"/>
              </a:rPr>
              <a:t>This is a new audit and fieldwork is in progress</a:t>
            </a:r>
          </a:p>
          <a:p>
            <a:pPr marL="342900" indent="-342900" rtl="0">
              <a:buFont typeface="Arial" panose="020B0604020202020204" pitchFamily="34" charset="0"/>
              <a:buChar char="•"/>
            </a:pPr>
            <a:endParaRPr lang="en-US" sz="2800" b="0" u="none" dirty="0">
              <a:solidFill>
                <a:schemeClr val="tx1"/>
              </a:solidFill>
              <a:latin typeface="+mn-lt"/>
            </a:endParaRPr>
          </a:p>
          <a:p>
            <a:pPr marL="342900" indent="-342900" rtl="0">
              <a:buFont typeface="Arial" panose="020B0604020202020204" pitchFamily="34" charset="0"/>
              <a:buChar char="•"/>
            </a:pPr>
            <a:r>
              <a:rPr lang="en-US" sz="2800" b="0" u="none" dirty="0">
                <a:solidFill>
                  <a:schemeClr val="tx1"/>
                </a:solidFill>
                <a:latin typeface="+mn-lt"/>
              </a:rPr>
              <a:t>The audit will assess the effectiveness of the policies, procedures, and practices employed by the Commission when approving the addition or removal of products and services for the Procurement List</a:t>
            </a:r>
          </a:p>
          <a:p>
            <a:pPr marL="342900" indent="-342900" rtl="0">
              <a:buFont typeface="Arial" panose="020B0604020202020204" pitchFamily="34" charset="0"/>
              <a:buChar char="•"/>
            </a:pPr>
            <a:endParaRPr lang="en-US" sz="2800" b="0" u="none" dirty="0">
              <a:solidFill>
                <a:schemeClr val="tx1"/>
              </a:solidFill>
              <a:latin typeface="+mn-lt"/>
            </a:endParaRPr>
          </a:p>
          <a:p>
            <a:pPr marL="342900" indent="-342900" rtl="0">
              <a:buFont typeface="Arial" panose="020B0604020202020204" pitchFamily="34" charset="0"/>
              <a:buChar char="•"/>
            </a:pPr>
            <a:r>
              <a:rPr lang="en-US" sz="2800" b="0" u="none" dirty="0">
                <a:solidFill>
                  <a:schemeClr val="tx1"/>
                </a:solidFill>
                <a:latin typeface="+mn-lt"/>
              </a:rPr>
              <a:t>CNAs’ processes for producing and providing procurement list addition packages</a:t>
            </a:r>
          </a:p>
          <a:p>
            <a:pPr marL="342900" indent="-342900" rtl="0">
              <a:buFont typeface="Arial" panose="020B0604020202020204" pitchFamily="34" charset="0"/>
              <a:buChar char="•"/>
            </a:pPr>
            <a:endParaRPr lang="en-US" sz="2800" b="0" u="none" dirty="0">
              <a:solidFill>
                <a:schemeClr val="tx1"/>
              </a:solidFill>
              <a:latin typeface="+mn-lt"/>
            </a:endParaRPr>
          </a:p>
          <a:p>
            <a:endParaRPr lang="en-US" sz="2400" b="0" u="none" dirty="0">
              <a:latin typeface="+mn-lt"/>
            </a:endParaRPr>
          </a:p>
        </p:txBody>
      </p:sp>
      <p:sp>
        <p:nvSpPr>
          <p:cNvPr id="4" name="Footer Placeholder 3">
            <a:extLst>
              <a:ext uri="{FF2B5EF4-FFF2-40B4-BE49-F238E27FC236}">
                <a16:creationId xmlns:a16="http://schemas.microsoft.com/office/drawing/2014/main" id="{338B771D-E78B-4A25-AE9B-2DC444833165}"/>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175955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362200" y="340541"/>
            <a:ext cx="8570975" cy="1231106"/>
          </a:xfrm>
        </p:spPr>
        <p:txBody>
          <a:bodyPr/>
          <a:lstStyle/>
          <a:p>
            <a:pPr algn="ctr"/>
            <a:r>
              <a:rPr lang="en-US" sz="2400" dirty="0"/>
              <a:t>Audit of the Procurement List Addition </a:t>
            </a:r>
            <a:br>
              <a:rPr lang="en-US" sz="2400" dirty="0"/>
            </a:br>
            <a:r>
              <a:rPr lang="en-US" sz="2400" dirty="0"/>
              <a:t>Process, Procedures, and Practices</a:t>
            </a:r>
            <a:br>
              <a:rPr lang="en-US" dirty="0"/>
            </a:br>
            <a:r>
              <a:rPr kumimoji="0" lang="en-US" sz="3200" b="1" i="0" u="none" strike="noStrike" kern="0" cap="none" spc="0" normalizeH="0" baseline="0" noProof="0" dirty="0">
                <a:ln>
                  <a:noFill/>
                </a:ln>
                <a:solidFill>
                  <a:prstClr val="white"/>
                </a:solidFill>
                <a:effectLst/>
                <a:uLnTx/>
                <a:uFillTx/>
                <a:latin typeface="Arial"/>
                <a:ea typeface="+mj-ea"/>
                <a:cs typeface="Arial"/>
              </a:rPr>
              <a:t> </a:t>
            </a:r>
            <a:endParaRPr lang="en-US"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762000" y="1387576"/>
            <a:ext cx="10820400" cy="4585871"/>
          </a:xfrm>
        </p:spPr>
        <p:txBody>
          <a:bodyPr/>
          <a:lstStyle/>
          <a:p>
            <a:pPr marL="342900" indent="-342900" rtl="0">
              <a:buFont typeface="Arial" panose="020B0604020202020204" pitchFamily="34" charset="0"/>
              <a:buChar char="•"/>
            </a:pPr>
            <a:endParaRPr lang="en-US" sz="2800" b="0" u="none" dirty="0">
              <a:solidFill>
                <a:schemeClr val="tx1"/>
              </a:solidFill>
              <a:latin typeface="+mn-lt"/>
            </a:endParaRPr>
          </a:p>
          <a:p>
            <a:pPr marL="342900" indent="-342900" rtl="0">
              <a:buFont typeface="Arial" panose="020B0604020202020204" pitchFamily="34" charset="0"/>
              <a:buChar char="•"/>
            </a:pPr>
            <a:r>
              <a:rPr lang="en-US" sz="2800" b="0" u="none" dirty="0">
                <a:solidFill>
                  <a:schemeClr val="tx1"/>
                </a:solidFill>
                <a:latin typeface="+mn-lt"/>
              </a:rPr>
              <a:t>The Audit will determine whether the Procurement List addition process is transparent, and performed efficiently, effectively, and in compliance with applicable laws, regulations, and policies</a:t>
            </a:r>
          </a:p>
          <a:p>
            <a:pPr marL="342900" indent="-342900" rtl="0">
              <a:buFont typeface="Arial" panose="020B0604020202020204" pitchFamily="34" charset="0"/>
              <a:buChar char="•"/>
            </a:pPr>
            <a:endParaRPr lang="en-US" sz="2800" b="0" u="none" dirty="0">
              <a:solidFill>
                <a:schemeClr val="tx1"/>
              </a:solidFill>
              <a:latin typeface="+mn-lt"/>
            </a:endParaRPr>
          </a:p>
          <a:p>
            <a:pPr marL="342900" indent="-342900" rtl="0">
              <a:buFont typeface="Arial" panose="020B0604020202020204" pitchFamily="34" charset="0"/>
              <a:buChar char="•"/>
            </a:pPr>
            <a:r>
              <a:rPr lang="en-US" sz="2800" b="0" u="none" dirty="0">
                <a:solidFill>
                  <a:schemeClr val="tx1"/>
                </a:solidFill>
                <a:latin typeface="+mn-lt"/>
              </a:rPr>
              <a:t>Assess the effectiveness of the Fair Market Price guidance as well as how effective PLIMS supports the program</a:t>
            </a:r>
          </a:p>
          <a:p>
            <a:pPr marL="342900" indent="-342900" rtl="0">
              <a:buFont typeface="Arial" panose="020B0604020202020204" pitchFamily="34" charset="0"/>
              <a:buChar char="•"/>
            </a:pPr>
            <a:endParaRPr lang="en-US" sz="2800" b="0" u="none" dirty="0">
              <a:solidFill>
                <a:schemeClr val="tx1"/>
              </a:solidFill>
              <a:latin typeface="+mn-lt"/>
            </a:endParaRPr>
          </a:p>
          <a:p>
            <a:pPr marL="342900" indent="-342900">
              <a:buFont typeface="Arial" panose="020B0604020202020204" pitchFamily="34" charset="0"/>
              <a:buChar char="•"/>
              <a:defRPr/>
            </a:pPr>
            <a:r>
              <a:rPr lang="en-US" sz="2800" b="0" u="none" dirty="0">
                <a:solidFill>
                  <a:schemeClr val="tx1"/>
                </a:solidFill>
                <a:latin typeface="+mn-lt"/>
                <a:cs typeface="Arial" panose="020B0604020202020204" pitchFamily="34" charset="0"/>
              </a:rPr>
              <a:t>Audit Report expected completion by </a:t>
            </a:r>
            <a:r>
              <a:rPr lang="en-US" sz="2800" b="0" u="none" dirty="0">
                <a:solidFill>
                  <a:schemeClr val="tx1"/>
                </a:solidFill>
                <a:latin typeface="+mn-lt"/>
              </a:rPr>
              <a:t>second quarter 2021</a:t>
            </a:r>
          </a:p>
          <a:p>
            <a:pPr marR="0" lvl="0" defTabSz="914400" eaLnBrk="1" fontAlgn="auto" latinLnBrk="0" hangingPunct="1">
              <a:lnSpc>
                <a:spcPct val="100000"/>
              </a:lnSpc>
              <a:spcBef>
                <a:spcPts val="0"/>
              </a:spcBef>
              <a:spcAft>
                <a:spcPts val="0"/>
              </a:spcAft>
              <a:buClrTx/>
              <a:buSzTx/>
              <a:tabLst/>
              <a:defRPr/>
            </a:pPr>
            <a:endParaRPr lang="en-US" sz="2200" b="0" u="none" dirty="0">
              <a:solidFill>
                <a:schemeClr val="tx1"/>
              </a:solidFill>
              <a:latin typeface="+mn-lt"/>
            </a:endParaRPr>
          </a:p>
          <a:p>
            <a:endParaRPr lang="en-US" sz="2400" b="0" u="none" dirty="0">
              <a:latin typeface="+mn-lt"/>
            </a:endParaRPr>
          </a:p>
        </p:txBody>
      </p:sp>
      <p:sp>
        <p:nvSpPr>
          <p:cNvPr id="4" name="Footer Placeholder 3">
            <a:extLst>
              <a:ext uri="{FF2B5EF4-FFF2-40B4-BE49-F238E27FC236}">
                <a16:creationId xmlns:a16="http://schemas.microsoft.com/office/drawing/2014/main" id="{DBE35991-9CE3-42E7-85DF-149B1329314C}"/>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13603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351314" y="381000"/>
            <a:ext cx="8570975" cy="1877437"/>
          </a:xfrm>
        </p:spPr>
        <p:txBody>
          <a:bodyPr/>
          <a:lstStyle/>
          <a:p>
            <a:pPr algn="ctr" fontAlgn="base"/>
            <a:r>
              <a:rPr lang="en-US" sz="2200" dirty="0"/>
              <a:t>Audit of the CNA Selection of NPAs for Project Assignment and Allocation of Orders</a:t>
            </a:r>
            <a:br>
              <a:rPr lang="en-US" sz="2200" dirty="0"/>
            </a:br>
            <a:br>
              <a:rPr lang="en-US" sz="2200" b="0" dirty="0"/>
            </a:br>
            <a:r>
              <a:rPr lang="en-US" sz="2400" dirty="0"/>
              <a:t> </a:t>
            </a:r>
            <a:br>
              <a:rPr lang="en-US" dirty="0"/>
            </a:br>
            <a:r>
              <a:rPr kumimoji="0" lang="en-US" sz="3200" b="1" i="0" u="none" strike="noStrike" kern="0" cap="none" spc="0" normalizeH="0" baseline="0" noProof="0" dirty="0">
                <a:ln>
                  <a:noFill/>
                </a:ln>
                <a:solidFill>
                  <a:prstClr val="white"/>
                </a:solidFill>
                <a:effectLst/>
                <a:uLnTx/>
                <a:uFillTx/>
                <a:latin typeface="Arial"/>
                <a:ea typeface="+mj-ea"/>
                <a:cs typeface="Arial"/>
              </a:rPr>
              <a:t> </a:t>
            </a:r>
            <a:endParaRPr lang="en-US"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838200" y="1447800"/>
            <a:ext cx="10668000" cy="4739759"/>
          </a:xfrm>
        </p:spPr>
        <p:txBody>
          <a:bodyPr/>
          <a:lstStyle/>
          <a:p>
            <a:pPr marL="342900" indent="-342900" rtl="0">
              <a:buFont typeface="Arial" panose="020B0604020202020204" pitchFamily="34" charset="0"/>
              <a:buChar char="•"/>
            </a:pPr>
            <a:r>
              <a:rPr lang="en-US" sz="2800" b="0" u="none" dirty="0">
                <a:solidFill>
                  <a:schemeClr val="tx1"/>
                </a:solidFill>
                <a:latin typeface="+mn-lt"/>
              </a:rPr>
              <a:t>The fieldwork has been completed and a formal draft report was issued February 22, 2021 for comments</a:t>
            </a:r>
          </a:p>
          <a:p>
            <a:pPr rtl="0"/>
            <a:endParaRPr lang="en-US" sz="2800" b="0" u="none" dirty="0">
              <a:solidFill>
                <a:schemeClr val="tx1"/>
              </a:solidFill>
              <a:latin typeface="+mn-lt"/>
            </a:endParaRPr>
          </a:p>
          <a:p>
            <a:pPr marL="342900" indent="-342900" rtl="0">
              <a:buFont typeface="Arial" panose="020B0604020202020204" pitchFamily="34" charset="0"/>
              <a:buChar char="•"/>
            </a:pPr>
            <a:r>
              <a:rPr lang="en-US" sz="2800" b="0" u="none" dirty="0">
                <a:solidFill>
                  <a:schemeClr val="tx1"/>
                </a:solidFill>
                <a:latin typeface="+mn-lt"/>
              </a:rPr>
              <a:t>Assess the extent to which the implementation of the project assignment and allocation process by the CNAs is effective and follows established Commission policies</a:t>
            </a:r>
          </a:p>
          <a:p>
            <a:pPr marL="342900" indent="-342900" rtl="0">
              <a:buFont typeface="Arial" panose="020B0604020202020204" pitchFamily="34" charset="0"/>
              <a:buChar char="•"/>
            </a:pPr>
            <a:endParaRPr lang="en-US" sz="2800" b="0" u="none" dirty="0">
              <a:solidFill>
                <a:schemeClr val="tx1"/>
              </a:solidFill>
              <a:latin typeface="+mn-lt"/>
            </a:endParaRPr>
          </a:p>
          <a:p>
            <a:pPr marL="342900" indent="-342900" rtl="0">
              <a:buFont typeface="Arial" panose="020B0604020202020204" pitchFamily="34" charset="0"/>
              <a:buChar char="•"/>
            </a:pPr>
            <a:r>
              <a:rPr lang="en-US" sz="2800" b="0" u="none" dirty="0">
                <a:solidFill>
                  <a:schemeClr val="tx1"/>
                </a:solidFill>
                <a:latin typeface="+mn-lt"/>
              </a:rPr>
              <a:t>Examine the Commission and CNAs’ policies and procedures as well as best practices for making recommendations to the Commission for NPAs’ project assignments and allocation of orders</a:t>
            </a:r>
            <a:br>
              <a:rPr lang="en-US" sz="2800" dirty="0">
                <a:solidFill>
                  <a:schemeClr val="tx1"/>
                </a:solidFill>
                <a:latin typeface="+mn-lt"/>
              </a:rPr>
            </a:br>
            <a:endParaRPr lang="en-US" sz="2800" b="0" u="none" dirty="0">
              <a:solidFill>
                <a:schemeClr val="tx1"/>
              </a:solidFill>
              <a:latin typeface="+mn-lt"/>
            </a:endParaRPr>
          </a:p>
        </p:txBody>
      </p:sp>
      <p:sp>
        <p:nvSpPr>
          <p:cNvPr id="4" name="Footer Placeholder 3">
            <a:extLst>
              <a:ext uri="{FF2B5EF4-FFF2-40B4-BE49-F238E27FC236}">
                <a16:creationId xmlns:a16="http://schemas.microsoft.com/office/drawing/2014/main" id="{2FC5C59A-D361-460D-80A3-9577AEC0D364}"/>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2932645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6195-1A1C-492F-9CBC-F7674EFDCDC4}"/>
              </a:ext>
            </a:extLst>
          </p:cNvPr>
          <p:cNvSpPr>
            <a:spLocks noGrp="1"/>
          </p:cNvSpPr>
          <p:nvPr>
            <p:ph type="title"/>
          </p:nvPr>
        </p:nvSpPr>
        <p:spPr>
          <a:xfrm>
            <a:off x="2362200" y="457200"/>
            <a:ext cx="8570975" cy="430887"/>
          </a:xfrm>
        </p:spPr>
        <p:txBody>
          <a:bodyPr/>
          <a:lstStyle/>
          <a:p>
            <a:pPr algn="ctr"/>
            <a:r>
              <a:rPr lang="en-US" sz="2800" dirty="0"/>
              <a:t>Audit of the AbilityOne Compliance Program </a:t>
            </a:r>
          </a:p>
        </p:txBody>
      </p:sp>
      <p:sp>
        <p:nvSpPr>
          <p:cNvPr id="3" name="Text Placeholder 2">
            <a:extLst>
              <a:ext uri="{FF2B5EF4-FFF2-40B4-BE49-F238E27FC236}">
                <a16:creationId xmlns:a16="http://schemas.microsoft.com/office/drawing/2014/main" id="{66FD8559-9A89-45E8-8F8C-F3E3A8EBC8D9}"/>
              </a:ext>
            </a:extLst>
          </p:cNvPr>
          <p:cNvSpPr>
            <a:spLocks noGrp="1"/>
          </p:cNvSpPr>
          <p:nvPr>
            <p:ph type="body" idx="1"/>
          </p:nvPr>
        </p:nvSpPr>
        <p:spPr>
          <a:xfrm>
            <a:off x="762000" y="1376347"/>
            <a:ext cx="11049000" cy="4739759"/>
          </a:xfrm>
        </p:spPr>
        <p:txBody>
          <a:bodyPr/>
          <a:lstStyle/>
          <a:p>
            <a:pPr marL="457200" indent="-457200">
              <a:buFont typeface="Arial" panose="020B0604020202020204" pitchFamily="34" charset="0"/>
              <a:buChar char="•"/>
            </a:pPr>
            <a:r>
              <a:rPr lang="en-US" sz="2800" b="0" u="none" dirty="0">
                <a:solidFill>
                  <a:schemeClr val="tx1"/>
                </a:solidFill>
                <a:latin typeface="+mn-lt"/>
              </a:rPr>
              <a:t>This audit will determine whether the Compliance Program has been implemented effectively to provide reasonable assurance of NPA and CNA compliance with applicable laws, regulations, and policies</a:t>
            </a:r>
          </a:p>
          <a:p>
            <a:pPr marL="457200" indent="-457200">
              <a:buFont typeface="Arial" panose="020B0604020202020204" pitchFamily="34" charset="0"/>
              <a:buChar char="•"/>
            </a:pPr>
            <a:endParaRPr lang="en-US" sz="2800" b="0" u="none" dirty="0">
              <a:solidFill>
                <a:schemeClr val="tx1"/>
              </a:solidFill>
              <a:latin typeface="+mn-lt"/>
            </a:endParaRPr>
          </a:p>
          <a:p>
            <a:pPr marL="457200" indent="-457200">
              <a:buFont typeface="Arial" panose="020B0604020202020204" pitchFamily="34" charset="0"/>
              <a:buChar char="•"/>
            </a:pPr>
            <a:r>
              <a:rPr lang="en-US" sz="2800" b="0" u="none" dirty="0">
                <a:solidFill>
                  <a:schemeClr val="tx1"/>
                </a:solidFill>
                <a:latin typeface="+mn-lt"/>
              </a:rPr>
              <a:t>Review laws, regulations, policies, and procedures applicable to the Compliance Program</a:t>
            </a:r>
          </a:p>
          <a:p>
            <a:endParaRPr lang="en-US" sz="2800" b="0" u="none" dirty="0">
              <a:solidFill>
                <a:schemeClr val="tx1"/>
              </a:solidFill>
              <a:latin typeface="+mn-lt"/>
            </a:endParaRPr>
          </a:p>
          <a:p>
            <a:pPr marL="457200" indent="-457200">
              <a:buFont typeface="Arial" panose="020B0604020202020204" pitchFamily="34" charset="0"/>
              <a:buChar char="•"/>
            </a:pPr>
            <a:r>
              <a:rPr lang="en-US" sz="2800" b="0" u="none" dirty="0">
                <a:solidFill>
                  <a:schemeClr val="tx1"/>
                </a:solidFill>
                <a:latin typeface="+mn-lt"/>
              </a:rPr>
              <a:t>Conduct interviews with key personnel</a:t>
            </a:r>
          </a:p>
          <a:p>
            <a:pPr marL="457200" indent="-457200">
              <a:buFont typeface="Arial" panose="020B0604020202020204" pitchFamily="34" charset="0"/>
              <a:buChar char="•"/>
            </a:pPr>
            <a:endParaRPr lang="en-US" sz="2800" b="0" u="none" dirty="0">
              <a:solidFill>
                <a:schemeClr val="tx1"/>
              </a:solidFill>
              <a:latin typeface="+mn-lt"/>
            </a:endParaRPr>
          </a:p>
          <a:p>
            <a:pPr marL="457200" indent="-457200">
              <a:buFont typeface="Arial" panose="020B0604020202020204" pitchFamily="34" charset="0"/>
              <a:buChar char="•"/>
            </a:pPr>
            <a:r>
              <a:rPr lang="en-US" sz="2800" b="0" u="none" dirty="0">
                <a:solidFill>
                  <a:schemeClr val="tx1"/>
                </a:solidFill>
                <a:latin typeface="+mn-lt"/>
              </a:rPr>
              <a:t>Analyze data, reports, and other supporting documentation related to compliance reviews</a:t>
            </a:r>
          </a:p>
        </p:txBody>
      </p:sp>
      <p:sp>
        <p:nvSpPr>
          <p:cNvPr id="4" name="Footer Placeholder 3">
            <a:extLst>
              <a:ext uri="{FF2B5EF4-FFF2-40B4-BE49-F238E27FC236}">
                <a16:creationId xmlns:a16="http://schemas.microsoft.com/office/drawing/2014/main" id="{6AD57951-4A8C-4482-B438-758E36375B78}"/>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329540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362200" y="304800"/>
            <a:ext cx="8570975" cy="861774"/>
          </a:xfrm>
        </p:spPr>
        <p:txBody>
          <a:bodyPr/>
          <a:lstStyle/>
          <a:p>
            <a:pPr algn="ctr"/>
            <a:r>
              <a:rPr lang="en-US" sz="2800" dirty="0"/>
              <a:t>OIG Program</a:t>
            </a:r>
            <a:r>
              <a:rPr lang="en-US" sz="2800" spc="-10" dirty="0"/>
              <a:t> </a:t>
            </a:r>
            <a:r>
              <a:rPr lang="en-US" sz="2800" dirty="0"/>
              <a:t>Visits</a:t>
            </a:r>
            <a:r>
              <a:rPr lang="en-US" sz="2800" spc="5" dirty="0"/>
              <a:t> </a:t>
            </a:r>
            <a:r>
              <a:rPr lang="en-US" sz="2800" dirty="0"/>
              <a:t>to Un</a:t>
            </a:r>
            <a:r>
              <a:rPr lang="en-US" sz="2800" spc="10" dirty="0"/>
              <a:t>d</a:t>
            </a:r>
            <a:r>
              <a:rPr lang="en-US" sz="2800" dirty="0"/>
              <a:t>erstand</a:t>
            </a:r>
            <a:r>
              <a:rPr lang="en-US" sz="2800" spc="-40" dirty="0"/>
              <a:t> </a:t>
            </a:r>
            <a:r>
              <a:rPr lang="en-US" sz="2800" dirty="0"/>
              <a:t>the B</a:t>
            </a:r>
            <a:r>
              <a:rPr lang="en-US" sz="2800" spc="5" dirty="0"/>
              <a:t>u</a:t>
            </a:r>
            <a:r>
              <a:rPr lang="en-US" sz="2800" dirty="0"/>
              <a:t>sin</a:t>
            </a:r>
            <a:r>
              <a:rPr lang="en-US" sz="2800" spc="5" dirty="0"/>
              <a:t>e</a:t>
            </a:r>
            <a:r>
              <a:rPr lang="en-US" sz="2800" dirty="0"/>
              <a:t>ss</a:t>
            </a:r>
            <a:r>
              <a:rPr lang="en-US" sz="2800" spc="-25" dirty="0"/>
              <a:t> </a:t>
            </a:r>
            <a:r>
              <a:rPr lang="en-US" sz="2800" dirty="0"/>
              <a:t>of</a:t>
            </a:r>
            <a:r>
              <a:rPr lang="en-US" sz="2800" spc="5" dirty="0"/>
              <a:t> </a:t>
            </a:r>
            <a:r>
              <a:rPr lang="en-US" sz="2800" dirty="0" err="1"/>
              <a:t>A</a:t>
            </a:r>
            <a:r>
              <a:rPr lang="en-US" sz="2800" spc="5" dirty="0" err="1"/>
              <a:t>b</a:t>
            </a:r>
            <a:r>
              <a:rPr lang="en-US" sz="2800" dirty="0" err="1"/>
              <a:t>i</a:t>
            </a:r>
            <a:r>
              <a:rPr lang="en-US" sz="2800" spc="-10" dirty="0" err="1"/>
              <a:t>l</a:t>
            </a:r>
            <a:r>
              <a:rPr lang="en-US" sz="2800" dirty="0" err="1"/>
              <a:t>it</a:t>
            </a:r>
            <a:r>
              <a:rPr lang="en-US" sz="2800" spc="-30" dirty="0" err="1"/>
              <a:t>y</a:t>
            </a:r>
            <a:r>
              <a:rPr lang="en-US" sz="2800" dirty="0" err="1"/>
              <a:t>One</a:t>
            </a:r>
            <a:endParaRPr lang="en-US" sz="2800" dirty="0">
              <a:latin typeface="+mn-lt"/>
            </a:endParaRPr>
          </a:p>
        </p:txBody>
      </p:sp>
      <p:pic>
        <p:nvPicPr>
          <p:cNvPr id="10" name="Picture 9" descr="Logo, company name&#10;&#10;Description automatically generated">
            <a:extLst>
              <a:ext uri="{FF2B5EF4-FFF2-40B4-BE49-F238E27FC236}">
                <a16:creationId xmlns:a16="http://schemas.microsoft.com/office/drawing/2014/main" id="{5CA55005-26A7-47BC-A7FF-9DA8381D0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95" y="1676400"/>
            <a:ext cx="10796610" cy="4191000"/>
          </a:xfrm>
          <a:prstGeom prst="rect">
            <a:avLst/>
          </a:prstGeom>
        </p:spPr>
      </p:pic>
      <p:sp>
        <p:nvSpPr>
          <p:cNvPr id="3" name="Footer Placeholder 2">
            <a:extLst>
              <a:ext uri="{FF2B5EF4-FFF2-40B4-BE49-F238E27FC236}">
                <a16:creationId xmlns:a16="http://schemas.microsoft.com/office/drawing/2014/main" id="{658A403F-E0D3-4098-92A7-58AD721A0606}"/>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308400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618437" y="991262"/>
            <a:ext cx="6955124" cy="1066802"/>
          </a:xfrm>
        </p:spPr>
        <p:txBody>
          <a:bodyPr vert="horz" lIns="91440" tIns="45720" rIns="91440" bIns="45720" rtlCol="0">
            <a:normAutofit/>
          </a:bodyPr>
          <a:lstStyle/>
          <a:p>
            <a:pPr algn="ctr" rtl="0">
              <a:spcBef>
                <a:spcPct val="0"/>
              </a:spcBef>
            </a:pPr>
            <a:r>
              <a:rPr lang="en-US" sz="4000" kern="1200">
                <a:solidFill>
                  <a:srgbClr val="FFFFFF"/>
                </a:solidFill>
                <a:latin typeface="+mj-lt"/>
                <a:ea typeface="+mj-ea"/>
                <a:cs typeface="+mj-cs"/>
              </a:rPr>
              <a:t>Q&amp;A</a:t>
            </a:r>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3099917" y="3049325"/>
            <a:ext cx="5992163" cy="913075"/>
          </a:xfrm>
        </p:spPr>
        <p:txBody>
          <a:bodyPr vert="horz" lIns="91440" tIns="45720" rIns="91440" bIns="45720" rtlCol="0" anchor="t">
            <a:normAutofit/>
          </a:bodyPr>
          <a:lstStyle/>
          <a:p>
            <a:pPr rtl="0">
              <a:spcBef>
                <a:spcPts val="1000"/>
              </a:spcBef>
            </a:pPr>
            <a:r>
              <a:rPr lang="en-US" sz="3600" u="none" kern="1200" dirty="0">
                <a:solidFill>
                  <a:srgbClr val="FFFFFF"/>
                </a:solidFill>
                <a:latin typeface="+mn-lt"/>
                <a:ea typeface="+mn-ea"/>
                <a:cs typeface="+mn-cs"/>
              </a:rPr>
              <a:t>Thank you from the OIG team!</a:t>
            </a:r>
          </a:p>
        </p:txBody>
      </p:sp>
      <p:sp>
        <p:nvSpPr>
          <p:cNvPr id="4" name="Footer Placeholder 3">
            <a:extLst>
              <a:ext uri="{FF2B5EF4-FFF2-40B4-BE49-F238E27FC236}">
                <a16:creationId xmlns:a16="http://schemas.microsoft.com/office/drawing/2014/main" id="{C0324DC1-C140-42BC-9E90-75A0715B8A29}"/>
              </a:ext>
            </a:extLst>
          </p:cNvPr>
          <p:cNvSpPr>
            <a:spLocks noGrp="1"/>
          </p:cNvSpPr>
          <p:nvPr>
            <p:ph type="ftr" sz="quarter" idx="5"/>
          </p:nvPr>
        </p:nvSpPr>
        <p:spPr/>
        <p:txBody>
          <a:bodyPr/>
          <a:lstStyle/>
          <a:p>
            <a:r>
              <a:rPr lang="en-US"/>
              <a:t>OIG</a:t>
            </a:r>
            <a:endParaRPr lang="en-US" dirty="0"/>
          </a:p>
        </p:txBody>
      </p:sp>
    </p:spTree>
    <p:extLst>
      <p:ext uri="{BB962C8B-B14F-4D97-AF65-F5344CB8AC3E}">
        <p14:creationId xmlns:p14="http://schemas.microsoft.com/office/powerpoint/2010/main" val="29357530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133600" y="381000"/>
            <a:ext cx="8570975" cy="553998"/>
          </a:xfrm>
        </p:spPr>
        <p:txBody>
          <a:bodyPr/>
          <a:lstStyle/>
          <a:p>
            <a:pPr algn="ctr"/>
            <a:r>
              <a:rPr lang="en-US" dirty="0"/>
              <a:t>Agenda - Roadmap</a:t>
            </a:r>
            <a:endParaRPr lang="en-US" sz="4800"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762000" y="1524000"/>
            <a:ext cx="10972802" cy="4308872"/>
          </a:xfrm>
        </p:spPr>
        <p:txBody>
          <a:bodyPr/>
          <a:lstStyle/>
          <a:p>
            <a:pPr marL="342900" indent="-342900">
              <a:buFont typeface="Arial" panose="020B0604020202020204" pitchFamily="34" charset="0"/>
              <a:buChar char="•"/>
            </a:pPr>
            <a:r>
              <a:rPr lang="en-US" sz="2800" b="0" u="none" dirty="0">
                <a:solidFill>
                  <a:schemeClr val="tx1"/>
                </a:solidFill>
                <a:latin typeface="+mn-lt"/>
                <a:cs typeface="Times New Roman" panose="02020603050405020304" pitchFamily="18" charset="0"/>
              </a:rPr>
              <a:t>CIGIE Top Management Challenges Facing Multiple Federal Agencies </a:t>
            </a:r>
          </a:p>
          <a:p>
            <a:pPr marL="342900" indent="-342900">
              <a:buFont typeface="Arial" panose="020B0604020202020204" pitchFamily="34" charset="0"/>
              <a:buChar char="•"/>
            </a:pPr>
            <a:r>
              <a:rPr lang="en-US" sz="2800" b="0" u="none" dirty="0">
                <a:solidFill>
                  <a:schemeClr val="tx1"/>
                </a:solidFill>
                <a:latin typeface="+mn-lt"/>
                <a:cs typeface="Times New Roman" panose="02020603050405020304" pitchFamily="18" charset="0"/>
              </a:rPr>
              <a:t>898 Panel Continuity in 2021 </a:t>
            </a:r>
          </a:p>
          <a:p>
            <a:pPr marL="342900" indent="-342900">
              <a:buFont typeface="Arial" panose="020B0604020202020204" pitchFamily="34" charset="0"/>
              <a:buChar char="•"/>
            </a:pPr>
            <a:r>
              <a:rPr lang="en-US" sz="2800" b="0" u="none" dirty="0">
                <a:solidFill>
                  <a:schemeClr val="tx1"/>
                </a:solidFill>
                <a:latin typeface="+mn-lt"/>
                <a:cs typeface="Times New Roman" panose="02020603050405020304" pitchFamily="18" charset="0"/>
              </a:rPr>
              <a:t>Semiannual Report to Congress </a:t>
            </a:r>
          </a:p>
          <a:p>
            <a:pPr marL="342900" indent="-342900">
              <a:buFont typeface="Arial" panose="020B0604020202020204" pitchFamily="34" charset="0"/>
              <a:buChar char="•"/>
            </a:pPr>
            <a:r>
              <a:rPr lang="en-US" sz="2800" b="0" u="none" dirty="0">
                <a:solidFill>
                  <a:schemeClr val="tx1"/>
                </a:solidFill>
                <a:latin typeface="+mn-lt"/>
                <a:cs typeface="Times New Roman" panose="02020603050405020304" pitchFamily="18" charset="0"/>
              </a:rPr>
              <a:t>OIG 2020 Year End Review </a:t>
            </a:r>
          </a:p>
          <a:p>
            <a:pPr marL="342900" indent="-342900">
              <a:buFont typeface="Arial" panose="020B0604020202020204" pitchFamily="34" charset="0"/>
              <a:buChar char="•"/>
            </a:pPr>
            <a:r>
              <a:rPr lang="en-US" sz="2800" b="0" u="none" dirty="0">
                <a:solidFill>
                  <a:schemeClr val="tx1"/>
                </a:solidFill>
                <a:latin typeface="+mn-lt"/>
                <a:cs typeface="Times New Roman" panose="02020603050405020304" pitchFamily="18" charset="0"/>
              </a:rPr>
              <a:t>Phases of Oversight</a:t>
            </a:r>
          </a:p>
          <a:p>
            <a:pPr marL="342900" indent="-342900">
              <a:buFont typeface="Arial" panose="020B0604020202020204" pitchFamily="34" charset="0"/>
              <a:buChar char="•"/>
            </a:pPr>
            <a:r>
              <a:rPr lang="en-US" sz="2800" b="0" u="none" dirty="0">
                <a:solidFill>
                  <a:schemeClr val="tx1"/>
                </a:solidFill>
                <a:latin typeface="+mn-lt"/>
                <a:cs typeface="Times New Roman" panose="02020603050405020304" pitchFamily="18" charset="0"/>
              </a:rPr>
              <a:t>Performance Audits - Program/CNAs</a:t>
            </a:r>
          </a:p>
          <a:p>
            <a:pPr marL="800100" lvl="1" indent="-342900">
              <a:buFont typeface="Arial" panose="020B0604020202020204" pitchFamily="34" charset="0"/>
              <a:buChar char="•"/>
            </a:pPr>
            <a:r>
              <a:rPr lang="en-US" sz="2800" b="0" u="none" dirty="0">
                <a:solidFill>
                  <a:schemeClr val="tx1"/>
                </a:solidFill>
                <a:cs typeface="Times New Roman" panose="02020603050405020304" pitchFamily="18" charset="0"/>
              </a:rPr>
              <a:t>Procurement List Addition Process</a:t>
            </a:r>
            <a:r>
              <a:rPr lang="en-US" sz="2800" dirty="0">
                <a:solidFill>
                  <a:schemeClr val="tx1"/>
                </a:solidFill>
                <a:cs typeface="Times New Roman" panose="02020603050405020304" pitchFamily="18" charset="0"/>
              </a:rPr>
              <a:t> and </a:t>
            </a:r>
            <a:r>
              <a:rPr lang="en-US" sz="2800" b="0" u="none" dirty="0">
                <a:solidFill>
                  <a:schemeClr val="tx1"/>
                </a:solidFill>
                <a:cs typeface="Times New Roman" panose="02020603050405020304" pitchFamily="18" charset="0"/>
              </a:rPr>
              <a:t>Procedures</a:t>
            </a:r>
          </a:p>
          <a:p>
            <a:pPr marL="800100" lvl="1" indent="-342900">
              <a:buFont typeface="Arial" panose="020B0604020202020204" pitchFamily="34" charset="0"/>
              <a:buChar char="•"/>
            </a:pPr>
            <a:r>
              <a:rPr lang="en-US" sz="2800" b="0" u="none" dirty="0">
                <a:solidFill>
                  <a:schemeClr val="tx1"/>
                </a:solidFill>
                <a:cs typeface="Times New Roman" panose="02020603050405020304" pitchFamily="18" charset="0"/>
              </a:rPr>
              <a:t>CNA Selection of NPAs for Project Assignment and Allocation of Orders</a:t>
            </a:r>
          </a:p>
          <a:p>
            <a:pPr marL="800100" lvl="1" indent="-342900">
              <a:buFont typeface="Arial" panose="020B0604020202020204" pitchFamily="34" charset="0"/>
              <a:buChar char="•"/>
            </a:pPr>
            <a:r>
              <a:rPr lang="en-US" sz="2800" dirty="0">
                <a:solidFill>
                  <a:schemeClr val="tx1"/>
                </a:solidFill>
                <a:cs typeface="Times New Roman" panose="02020603050405020304" pitchFamily="18" charset="0"/>
              </a:rPr>
              <a:t>Audit of the U.S. AbilityOne Compliance Program </a:t>
            </a:r>
            <a:endParaRPr lang="en-US" sz="2800" b="0" u="none" dirty="0">
              <a:solidFill>
                <a:schemeClr val="tx1"/>
              </a:solidFill>
              <a:cs typeface="Times New Roman" panose="02020603050405020304" pitchFamily="18" charset="0"/>
            </a:endParaRPr>
          </a:p>
        </p:txBody>
      </p:sp>
      <p:sp>
        <p:nvSpPr>
          <p:cNvPr id="4" name="Footer Placeholder 3">
            <a:extLst>
              <a:ext uri="{FF2B5EF4-FFF2-40B4-BE49-F238E27FC236}">
                <a16:creationId xmlns:a16="http://schemas.microsoft.com/office/drawing/2014/main" id="{01367742-2DAF-4824-A38C-D456190E5650}"/>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329335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5FA2-536E-4C13-B5CA-4C672A4B6C66}"/>
              </a:ext>
            </a:extLst>
          </p:cNvPr>
          <p:cNvSpPr>
            <a:spLocks noGrp="1"/>
          </p:cNvSpPr>
          <p:nvPr>
            <p:ph type="title"/>
          </p:nvPr>
        </p:nvSpPr>
        <p:spPr>
          <a:xfrm>
            <a:off x="1810512" y="336406"/>
            <a:ext cx="9531604" cy="1415772"/>
          </a:xfrm>
        </p:spPr>
        <p:txBody>
          <a:bodyPr/>
          <a:lstStyle/>
          <a:p>
            <a:pPr algn="ctr"/>
            <a:r>
              <a:rPr lang="en-US" sz="2800" dirty="0"/>
              <a:t>CIGIE Top Management and Performance Challenges Facing Multiple Federal Agencies</a:t>
            </a:r>
            <a:br>
              <a:rPr lang="en-US" dirty="0"/>
            </a:br>
            <a:endParaRPr lang="en-US" dirty="0"/>
          </a:p>
        </p:txBody>
      </p:sp>
      <p:sp>
        <p:nvSpPr>
          <p:cNvPr id="3" name="Text Placeholder 2">
            <a:extLst>
              <a:ext uri="{FF2B5EF4-FFF2-40B4-BE49-F238E27FC236}">
                <a16:creationId xmlns:a16="http://schemas.microsoft.com/office/drawing/2014/main" id="{A58C24D4-6A87-4BD0-8E53-124063962447}"/>
              </a:ext>
            </a:extLst>
          </p:cNvPr>
          <p:cNvSpPr>
            <a:spLocks noGrp="1"/>
          </p:cNvSpPr>
          <p:nvPr>
            <p:ph type="body" idx="1"/>
          </p:nvPr>
        </p:nvSpPr>
        <p:spPr>
          <a:xfrm>
            <a:off x="457200" y="1316509"/>
            <a:ext cx="8395597" cy="5186035"/>
          </a:xfrm>
        </p:spPr>
        <p:txBody>
          <a:bodyPr/>
          <a:lstStyle/>
          <a:p>
            <a:pPr marL="342900" indent="-342900">
              <a:buFont typeface="Arial" panose="020B0604020202020204" pitchFamily="34" charset="0"/>
              <a:buChar char="•"/>
            </a:pPr>
            <a:r>
              <a:rPr lang="en-US" sz="2700" b="0" u="none" dirty="0">
                <a:solidFill>
                  <a:schemeClr val="tx1"/>
                </a:solidFill>
                <a:latin typeface="+mn-lt"/>
                <a:cs typeface="Times New Roman" panose="02020603050405020304" pitchFamily="18" charset="0"/>
              </a:rPr>
              <a:t>Premier resource for the community, the Administration, and other stakeholders that identify and analyze cross-cutting challenges in government</a:t>
            </a:r>
          </a:p>
          <a:p>
            <a:endParaRPr lang="en-US" b="0" u="none" dirty="0">
              <a:solidFill>
                <a:schemeClr val="tx1"/>
              </a:solidFill>
              <a:latin typeface="+mn-lt"/>
              <a:cs typeface="Times New Roman" panose="02020603050405020304" pitchFamily="18" charset="0"/>
            </a:endParaRPr>
          </a:p>
          <a:p>
            <a:pPr marL="342900" indent="-342900">
              <a:buFont typeface="Arial" panose="020B0604020202020204" pitchFamily="34" charset="0"/>
              <a:buChar char="•"/>
            </a:pPr>
            <a:r>
              <a:rPr lang="en-US" sz="2700" b="0" u="none" dirty="0">
                <a:solidFill>
                  <a:schemeClr val="tx1"/>
                </a:solidFill>
                <a:latin typeface="+mn-lt"/>
                <a:cs typeface="Times New Roman" panose="02020603050405020304" pitchFamily="18" charset="0"/>
              </a:rPr>
              <a:t>Referenced AbilityOne OIG analysis on enterprise risk management as a cross-cutting government challenge</a:t>
            </a:r>
          </a:p>
          <a:p>
            <a:pPr marL="342900" indent="-342900">
              <a:buFont typeface="Arial" panose="020B0604020202020204" pitchFamily="34" charset="0"/>
              <a:buChar char="•"/>
            </a:pPr>
            <a:endParaRPr lang="en-US" b="0" u="none" dirty="0">
              <a:solidFill>
                <a:schemeClr val="tx1"/>
              </a:solidFill>
              <a:latin typeface="+mn-lt"/>
              <a:cs typeface="Times New Roman" panose="02020603050405020304" pitchFamily="18" charset="0"/>
            </a:endParaRPr>
          </a:p>
          <a:p>
            <a:pPr marL="342900" indent="-342900">
              <a:buFont typeface="Arial" panose="020B0604020202020204" pitchFamily="34" charset="0"/>
              <a:buChar char="•"/>
            </a:pPr>
            <a:r>
              <a:rPr lang="en-US" sz="2700" b="0" u="none" dirty="0">
                <a:solidFill>
                  <a:schemeClr val="tx1"/>
                </a:solidFill>
                <a:latin typeface="+mn-lt"/>
              </a:rPr>
              <a:t>Referenced AbilityOne OIG report on how the allocation of roles, responsibilities, and resources among the Commission senior staff creates challenges to timely implement policies and initiatives, effectively execute changes, and support growth</a:t>
            </a:r>
            <a:endParaRPr lang="en-US" sz="2700" b="0" u="none" dirty="0">
              <a:solidFill>
                <a:schemeClr val="tx1"/>
              </a:solidFill>
              <a:latin typeface="+mn-lt"/>
              <a:cs typeface="Times New Roman" panose="02020603050405020304" pitchFamily="18" charset="0"/>
            </a:endParaRPr>
          </a:p>
          <a:p>
            <a:pPr marL="342900" indent="-342900">
              <a:buFont typeface="Arial" panose="020B0604020202020204" pitchFamily="34" charset="0"/>
              <a:buChar char="•"/>
            </a:pPr>
            <a:endParaRPr lang="en-US" sz="2700" b="0" u="none" dirty="0">
              <a:solidFill>
                <a:schemeClr val="tx1"/>
              </a:solidFill>
              <a:latin typeface="+mn-lt"/>
              <a:cs typeface="Times New Roman" panose="02020603050405020304" pitchFamily="18" charset="0"/>
            </a:endParaRPr>
          </a:p>
        </p:txBody>
      </p:sp>
      <p:sp>
        <p:nvSpPr>
          <p:cNvPr id="4" name="Footer Placeholder 3">
            <a:extLst>
              <a:ext uri="{FF2B5EF4-FFF2-40B4-BE49-F238E27FC236}">
                <a16:creationId xmlns:a16="http://schemas.microsoft.com/office/drawing/2014/main" id="{97F1D6B7-4E86-43B5-B71C-4CFDFF468F91}"/>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pic>
        <p:nvPicPr>
          <p:cNvPr id="7" name="Picture 6">
            <a:extLst>
              <a:ext uri="{FF2B5EF4-FFF2-40B4-BE49-F238E27FC236}">
                <a16:creationId xmlns:a16="http://schemas.microsoft.com/office/drawing/2014/main" id="{E35CEDF8-F82F-4E87-AFCB-28053B067CC8}"/>
              </a:ext>
            </a:extLst>
          </p:cNvPr>
          <p:cNvPicPr>
            <a:picLocks noChangeAspect="1"/>
          </p:cNvPicPr>
          <p:nvPr/>
        </p:nvPicPr>
        <p:blipFill>
          <a:blip r:embed="rId2"/>
          <a:stretch>
            <a:fillRect/>
          </a:stretch>
        </p:blipFill>
        <p:spPr>
          <a:xfrm>
            <a:off x="8991600" y="1981200"/>
            <a:ext cx="2877086" cy="3391079"/>
          </a:xfrm>
          <a:prstGeom prst="rect">
            <a:avLst/>
          </a:prstGeom>
        </p:spPr>
      </p:pic>
    </p:spTree>
    <p:extLst>
      <p:ext uri="{BB962C8B-B14F-4D97-AF65-F5344CB8AC3E}">
        <p14:creationId xmlns:p14="http://schemas.microsoft.com/office/powerpoint/2010/main" val="160846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866-1991-4FBF-BB36-0463CA6A7405}"/>
              </a:ext>
            </a:extLst>
          </p:cNvPr>
          <p:cNvSpPr>
            <a:spLocks noGrp="1"/>
          </p:cNvSpPr>
          <p:nvPr>
            <p:ph type="title"/>
          </p:nvPr>
        </p:nvSpPr>
        <p:spPr>
          <a:xfrm>
            <a:off x="2286000" y="228600"/>
            <a:ext cx="8570975" cy="861774"/>
          </a:xfrm>
        </p:spPr>
        <p:txBody>
          <a:bodyPr/>
          <a:lstStyle/>
          <a:p>
            <a:pPr algn="ctr"/>
            <a:r>
              <a:rPr lang="en-US" sz="2800" dirty="0">
                <a:latin typeface="+mn-lt"/>
              </a:rPr>
              <a:t>CIGIE Top Management and Performance Challenges Facing Multiple Federal Agencies</a:t>
            </a:r>
            <a:endParaRPr lang="en-US" dirty="0">
              <a:latin typeface="+mn-lt"/>
            </a:endParaRPr>
          </a:p>
        </p:txBody>
      </p:sp>
      <p:sp>
        <p:nvSpPr>
          <p:cNvPr id="3" name="Text Placeholder 2">
            <a:extLst>
              <a:ext uri="{FF2B5EF4-FFF2-40B4-BE49-F238E27FC236}">
                <a16:creationId xmlns:a16="http://schemas.microsoft.com/office/drawing/2014/main" id="{F0750204-DE55-4FA0-8623-8EE7D0E0D61A}"/>
              </a:ext>
            </a:extLst>
          </p:cNvPr>
          <p:cNvSpPr>
            <a:spLocks noGrp="1"/>
          </p:cNvSpPr>
          <p:nvPr>
            <p:ph type="body" idx="1"/>
          </p:nvPr>
        </p:nvSpPr>
        <p:spPr>
          <a:xfrm>
            <a:off x="872615" y="1523405"/>
            <a:ext cx="10446767" cy="5539978"/>
          </a:xfrm>
        </p:spPr>
        <p:txBody>
          <a:bodyPr/>
          <a:lstStyle/>
          <a:p>
            <a:r>
              <a:rPr lang="en-US" sz="3600" b="0" u="none" dirty="0">
                <a:solidFill>
                  <a:schemeClr val="tx1"/>
                </a:solidFill>
                <a:latin typeface="+mn-lt"/>
              </a:rPr>
              <a:t>Cross-Cutting Challenges:</a:t>
            </a:r>
          </a:p>
          <a:p>
            <a:pPr marL="800100" lvl="1" indent="-342900">
              <a:buFont typeface="Arial" panose="020B0604020202020204" pitchFamily="34" charset="0"/>
              <a:buChar char="•"/>
            </a:pPr>
            <a:r>
              <a:rPr lang="en-US" sz="3200" dirty="0">
                <a:solidFill>
                  <a:schemeClr val="tx1"/>
                </a:solidFill>
              </a:rPr>
              <a:t>Performance Management and Accountability </a:t>
            </a:r>
          </a:p>
          <a:p>
            <a:pPr marL="800100" lvl="1" indent="-342900">
              <a:buFont typeface="Arial" panose="020B0604020202020204" pitchFamily="34" charset="0"/>
              <a:buChar char="•"/>
            </a:pPr>
            <a:r>
              <a:rPr lang="en-US" sz="3200" dirty="0">
                <a:solidFill>
                  <a:schemeClr val="tx1"/>
                </a:solidFill>
              </a:rPr>
              <a:t>Homeland Security, Disaster Management, and Covid-19</a:t>
            </a:r>
          </a:p>
          <a:p>
            <a:pPr marL="800100" lvl="1" indent="-342900">
              <a:buFont typeface="Arial" panose="020B0604020202020204" pitchFamily="34" charset="0"/>
              <a:buChar char="•"/>
            </a:pPr>
            <a:r>
              <a:rPr lang="en-US" sz="3200" dirty="0">
                <a:solidFill>
                  <a:schemeClr val="tx1"/>
                </a:solidFill>
              </a:rPr>
              <a:t>Procurement Management </a:t>
            </a:r>
          </a:p>
          <a:p>
            <a:pPr marL="800100" lvl="1" indent="-342900">
              <a:buFont typeface="Arial" panose="020B0604020202020204" pitchFamily="34" charset="0"/>
              <a:buChar char="•"/>
            </a:pPr>
            <a:r>
              <a:rPr lang="en-US" sz="3200" dirty="0">
                <a:solidFill>
                  <a:schemeClr val="tx1"/>
                </a:solidFill>
              </a:rPr>
              <a:t>Grant Management </a:t>
            </a:r>
          </a:p>
          <a:p>
            <a:pPr marL="800100" lvl="1" indent="-342900">
              <a:buFont typeface="Arial" panose="020B0604020202020204" pitchFamily="34" charset="0"/>
              <a:buChar char="•"/>
            </a:pPr>
            <a:r>
              <a:rPr lang="en-US" sz="3200" b="0" u="none" dirty="0">
                <a:solidFill>
                  <a:schemeClr val="tx1"/>
                </a:solidFill>
                <a:latin typeface="+mn-lt"/>
              </a:rPr>
              <a:t>Information Technology Security and Management </a:t>
            </a:r>
          </a:p>
          <a:p>
            <a:pPr marL="800100" lvl="1" indent="-342900">
              <a:buFont typeface="Arial" panose="020B0604020202020204" pitchFamily="34" charset="0"/>
              <a:buChar char="•"/>
            </a:pPr>
            <a:r>
              <a:rPr lang="en-US" sz="3200" b="0" u="none" dirty="0">
                <a:solidFill>
                  <a:schemeClr val="tx1"/>
                </a:solidFill>
                <a:latin typeface="+mn-lt"/>
              </a:rPr>
              <a:t>Human Capital Management </a:t>
            </a:r>
          </a:p>
          <a:p>
            <a:pPr marL="800100" lvl="1" indent="-342900">
              <a:buFont typeface="Arial" panose="020B0604020202020204" pitchFamily="34" charset="0"/>
              <a:buChar char="•"/>
            </a:pPr>
            <a:r>
              <a:rPr lang="en-US" sz="3200" b="0" u="none" dirty="0">
                <a:solidFill>
                  <a:schemeClr val="tx1"/>
                </a:solidFill>
                <a:latin typeface="+mn-lt"/>
              </a:rPr>
              <a:t>Financial Management </a:t>
            </a:r>
          </a:p>
          <a:p>
            <a:endParaRPr lang="en-US" b="0" u="none" dirty="0">
              <a:solidFill>
                <a:schemeClr val="tx1"/>
              </a:solidFill>
              <a:latin typeface="+mn-lt"/>
            </a:endParaRPr>
          </a:p>
          <a:p>
            <a:endParaRPr lang="en-US" b="0" u="none" dirty="0">
              <a:solidFill>
                <a:schemeClr val="tx1"/>
              </a:solidFill>
              <a:latin typeface="+mn-lt"/>
            </a:endParaRPr>
          </a:p>
          <a:p>
            <a:endParaRPr lang="en-US" b="0" u="none" dirty="0">
              <a:solidFill>
                <a:schemeClr val="tx1"/>
              </a:solidFill>
              <a:latin typeface="+mn-lt"/>
            </a:endParaRPr>
          </a:p>
          <a:p>
            <a:endParaRPr lang="en-US" b="0" u="none" dirty="0">
              <a:solidFill>
                <a:schemeClr val="tx1"/>
              </a:solidFill>
              <a:latin typeface="+mn-lt"/>
            </a:endParaRPr>
          </a:p>
          <a:p>
            <a:endParaRPr lang="en-US" dirty="0"/>
          </a:p>
        </p:txBody>
      </p:sp>
      <p:sp>
        <p:nvSpPr>
          <p:cNvPr id="4" name="Footer Placeholder 3">
            <a:extLst>
              <a:ext uri="{FF2B5EF4-FFF2-40B4-BE49-F238E27FC236}">
                <a16:creationId xmlns:a16="http://schemas.microsoft.com/office/drawing/2014/main" id="{1813B119-3C5D-4BB2-90D1-FD5C5B929B39}"/>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244840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3888-60BE-4874-8FA2-09F65571C5B4}"/>
              </a:ext>
            </a:extLst>
          </p:cNvPr>
          <p:cNvSpPr>
            <a:spLocks noGrp="1"/>
          </p:cNvSpPr>
          <p:nvPr>
            <p:ph type="title"/>
          </p:nvPr>
        </p:nvSpPr>
        <p:spPr>
          <a:xfrm>
            <a:off x="1810512" y="336406"/>
            <a:ext cx="8570975" cy="553998"/>
          </a:xfrm>
        </p:spPr>
        <p:txBody>
          <a:bodyPr/>
          <a:lstStyle/>
          <a:p>
            <a:pPr algn="ctr"/>
            <a:r>
              <a:rPr lang="en-US" dirty="0"/>
              <a:t>898 Panel Continuity in 2021</a:t>
            </a:r>
          </a:p>
        </p:txBody>
      </p:sp>
      <p:sp>
        <p:nvSpPr>
          <p:cNvPr id="3" name="Text Placeholder 2">
            <a:extLst>
              <a:ext uri="{FF2B5EF4-FFF2-40B4-BE49-F238E27FC236}">
                <a16:creationId xmlns:a16="http://schemas.microsoft.com/office/drawing/2014/main" id="{FE20CB05-EBFE-4C70-922E-A02D85005412}"/>
              </a:ext>
            </a:extLst>
          </p:cNvPr>
          <p:cNvSpPr>
            <a:spLocks noGrp="1"/>
          </p:cNvSpPr>
          <p:nvPr>
            <p:ph type="body" idx="1"/>
          </p:nvPr>
        </p:nvSpPr>
        <p:spPr>
          <a:xfrm>
            <a:off x="609600" y="1447800"/>
            <a:ext cx="11201400" cy="4659362"/>
          </a:xfrm>
        </p:spPr>
        <p:txBody>
          <a:bodyPr/>
          <a:lstStyle/>
          <a:p>
            <a:pPr marL="285750" indent="-285750" algn="l">
              <a:buFont typeface="Arial" panose="020B0604020202020204" pitchFamily="34" charset="0"/>
              <a:buChar char="•"/>
            </a:pPr>
            <a:r>
              <a:rPr lang="en-US" sz="2400" b="0" u="none" dirty="0">
                <a:solidFill>
                  <a:schemeClr val="tx1"/>
                </a:solidFill>
                <a:latin typeface="+mn-lt"/>
              </a:rPr>
              <a:t>IG Subcommittee has completed both its 898 Panel recommendations</a:t>
            </a:r>
          </a:p>
          <a:p>
            <a:pPr marL="285750" indent="-285750" algn="l">
              <a:buFont typeface="Arial" panose="020B0604020202020204" pitchFamily="34" charset="0"/>
              <a:buChar char="•"/>
            </a:pPr>
            <a:endParaRPr lang="en-US" sz="1200" b="0" u="none" dirty="0">
              <a:solidFill>
                <a:schemeClr val="tx1"/>
              </a:solidFill>
              <a:latin typeface="+mn-lt"/>
            </a:endParaRPr>
          </a:p>
          <a:p>
            <a:pPr marL="285750" indent="-285750" algn="l">
              <a:buFont typeface="Arial" panose="020B0604020202020204" pitchFamily="34" charset="0"/>
              <a:buChar char="•"/>
            </a:pPr>
            <a:r>
              <a:rPr lang="en-US" sz="2400" b="0" u="none" dirty="0">
                <a:solidFill>
                  <a:schemeClr val="tx1"/>
                </a:solidFill>
                <a:latin typeface="+mn-lt"/>
              </a:rPr>
              <a:t>The team brought the recommendations further to expand AbilityOne contract training</a:t>
            </a:r>
            <a:endParaRPr lang="en-US" sz="1400" b="0" u="none" dirty="0">
              <a:solidFill>
                <a:schemeClr val="tx1"/>
              </a:solidFill>
              <a:latin typeface="+mn-lt"/>
            </a:endParaRPr>
          </a:p>
          <a:p>
            <a:pPr marL="342900" indent="-342900" algn="l">
              <a:buFont typeface="Arial" panose="020B0604020202020204" pitchFamily="34" charset="0"/>
              <a:buChar char="•"/>
            </a:pPr>
            <a:endParaRPr lang="en-US" sz="1200" b="0" u="none" dirty="0">
              <a:solidFill>
                <a:schemeClr val="tx1"/>
              </a:solidFill>
              <a:latin typeface="+mn-lt"/>
            </a:endParaRPr>
          </a:p>
          <a:p>
            <a:pPr marL="285750" indent="-285750" algn="l">
              <a:buFont typeface="Arial" panose="020B0604020202020204" pitchFamily="34" charset="0"/>
              <a:buChar char="•"/>
            </a:pPr>
            <a:r>
              <a:rPr lang="en-US" sz="2400" b="0" u="none" dirty="0">
                <a:solidFill>
                  <a:schemeClr val="tx1"/>
                </a:solidFill>
                <a:latin typeface="+mn-lt"/>
              </a:rPr>
              <a:t>As the work of the 898 Panel is completed there are opportunities to identify and leverage recommendations that will continue after sunset of the Panel</a:t>
            </a:r>
            <a:endParaRPr lang="en-US" sz="1400" b="0" u="none" dirty="0">
              <a:solidFill>
                <a:schemeClr val="tx1"/>
              </a:solidFill>
              <a:latin typeface="+mn-lt"/>
            </a:endParaRPr>
          </a:p>
          <a:p>
            <a:pPr algn="l"/>
            <a:endParaRPr lang="en-US" sz="1200" b="0" u="none" dirty="0">
              <a:solidFill>
                <a:schemeClr val="tx1"/>
              </a:solidFill>
              <a:latin typeface="+mn-lt"/>
            </a:endParaRPr>
          </a:p>
          <a:p>
            <a:pPr marL="285750" indent="-285750" algn="l">
              <a:buFont typeface="Arial" panose="020B0604020202020204" pitchFamily="34" charset="0"/>
              <a:buChar char="•"/>
            </a:pPr>
            <a:r>
              <a:rPr lang="en-US" sz="2400" b="0" u="none" dirty="0">
                <a:solidFill>
                  <a:schemeClr val="tx1"/>
                </a:solidFill>
                <a:latin typeface="+mn-lt"/>
              </a:rPr>
              <a:t>The key continuation items we have identified are:</a:t>
            </a:r>
          </a:p>
          <a:p>
            <a:pPr marL="342900" indent="-342900" algn="l">
              <a:buFont typeface="Arial" panose="020B0604020202020204" pitchFamily="34" charset="0"/>
              <a:buChar char="•"/>
            </a:pPr>
            <a:endParaRPr lang="en-US" sz="1100" b="0" u="none" dirty="0">
              <a:solidFill>
                <a:schemeClr val="tx1"/>
              </a:solidFill>
              <a:latin typeface="+mn-lt"/>
            </a:endParaRPr>
          </a:p>
          <a:p>
            <a:pPr marL="800100" lvl="1" indent="-342900" algn="l">
              <a:buFont typeface="Arial" panose="020B0604020202020204" pitchFamily="34" charset="0"/>
              <a:buChar char="•"/>
            </a:pPr>
            <a:r>
              <a:rPr lang="en-US" sz="2400" dirty="0">
                <a:solidFill>
                  <a:schemeClr val="tx1"/>
                </a:solidFill>
              </a:rPr>
              <a:t>Commission's successful implementation of recommendations by 898 Panel</a:t>
            </a:r>
          </a:p>
          <a:p>
            <a:pPr marL="800100" lvl="1" indent="-342900" algn="l">
              <a:buFont typeface="Arial" panose="020B0604020202020204" pitchFamily="34" charset="0"/>
              <a:buChar char="•"/>
            </a:pPr>
            <a:r>
              <a:rPr lang="en-US" sz="2400" b="0" u="none" dirty="0">
                <a:solidFill>
                  <a:schemeClr val="tx1"/>
                </a:solidFill>
              </a:rPr>
              <a:t>Focus on continuous updating of the training</a:t>
            </a:r>
            <a:endParaRPr lang="en-US" sz="1100" b="0" u="none" dirty="0">
              <a:solidFill>
                <a:schemeClr val="tx1"/>
              </a:solidFill>
            </a:endParaRPr>
          </a:p>
          <a:p>
            <a:pPr marL="800100" lvl="1" indent="-342900" algn="l">
              <a:buFont typeface="Arial" panose="020B0604020202020204" pitchFamily="34" charset="0"/>
              <a:buChar char="•"/>
            </a:pPr>
            <a:r>
              <a:rPr lang="en-US" sz="2400" b="0" u="none" dirty="0">
                <a:solidFill>
                  <a:schemeClr val="tx1"/>
                </a:solidFill>
              </a:rPr>
              <a:t>Leverage training to reduce program erosion</a:t>
            </a:r>
            <a:endParaRPr lang="en-US" sz="1100" b="0" u="none" dirty="0">
              <a:solidFill>
                <a:schemeClr val="tx1"/>
              </a:solidFill>
            </a:endParaRPr>
          </a:p>
          <a:p>
            <a:pPr marL="800100" lvl="1" indent="-342900" algn="l">
              <a:buFont typeface="Arial" panose="020B0604020202020204" pitchFamily="34" charset="0"/>
              <a:buChar char="•"/>
            </a:pPr>
            <a:r>
              <a:rPr lang="en-US" sz="2400" b="0" u="none" dirty="0">
                <a:solidFill>
                  <a:schemeClr val="tx1"/>
                </a:solidFill>
              </a:rPr>
              <a:t>Ensure training is available and expanded government wide and both within and outside of DoD</a:t>
            </a:r>
            <a:endParaRPr lang="en-US" sz="1100" b="0" u="none" dirty="0"/>
          </a:p>
          <a:p>
            <a:endParaRPr lang="en-US" dirty="0"/>
          </a:p>
        </p:txBody>
      </p:sp>
      <p:sp>
        <p:nvSpPr>
          <p:cNvPr id="4" name="Footer Placeholder 3">
            <a:extLst>
              <a:ext uri="{FF2B5EF4-FFF2-40B4-BE49-F238E27FC236}">
                <a16:creationId xmlns:a16="http://schemas.microsoft.com/office/drawing/2014/main" id="{9AD4871D-51BC-4FC0-B4A2-FF001A4733C0}"/>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186139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3151-F92A-4980-86A9-D8F55D9E9270}"/>
              </a:ext>
            </a:extLst>
          </p:cNvPr>
          <p:cNvSpPr>
            <a:spLocks noGrp="1"/>
          </p:cNvSpPr>
          <p:nvPr>
            <p:ph type="title"/>
          </p:nvPr>
        </p:nvSpPr>
        <p:spPr>
          <a:xfrm>
            <a:off x="1810512" y="336406"/>
            <a:ext cx="8570975" cy="553998"/>
          </a:xfrm>
        </p:spPr>
        <p:txBody>
          <a:bodyPr/>
          <a:lstStyle/>
          <a:p>
            <a:pPr algn="ctr"/>
            <a:r>
              <a:rPr lang="en-US" dirty="0"/>
              <a:t>898 Panel Continuity in 2021 </a:t>
            </a:r>
          </a:p>
        </p:txBody>
      </p:sp>
      <p:sp>
        <p:nvSpPr>
          <p:cNvPr id="3" name="Text Placeholder 2">
            <a:extLst>
              <a:ext uri="{FF2B5EF4-FFF2-40B4-BE49-F238E27FC236}">
                <a16:creationId xmlns:a16="http://schemas.microsoft.com/office/drawing/2014/main" id="{DB30C74B-ED10-48C9-A153-7315BD37589F}"/>
              </a:ext>
            </a:extLst>
          </p:cNvPr>
          <p:cNvSpPr>
            <a:spLocks noGrp="1"/>
          </p:cNvSpPr>
          <p:nvPr>
            <p:ph type="body" idx="1"/>
          </p:nvPr>
        </p:nvSpPr>
        <p:spPr>
          <a:xfrm>
            <a:off x="914401" y="1431367"/>
            <a:ext cx="10591800" cy="4462760"/>
          </a:xfrm>
        </p:spPr>
        <p:txBody>
          <a:bodyPr/>
          <a:lstStyle/>
          <a:p>
            <a:pPr marL="342900" lvl="0" indent="-342900">
              <a:buFont typeface="Arial" panose="020B0604020202020204" pitchFamily="34" charset="0"/>
              <a:buChar char="•"/>
            </a:pPr>
            <a:r>
              <a:rPr lang="en-US" sz="3000" b="0" u="none" dirty="0">
                <a:solidFill>
                  <a:schemeClr val="tx1"/>
                </a:solidFill>
                <a:latin typeface="+mn-lt"/>
              </a:rPr>
              <a:t>Implementation of recommendations</a:t>
            </a:r>
          </a:p>
          <a:p>
            <a:endParaRPr lang="en-US" sz="3000" b="0" u="none" dirty="0">
              <a:solidFill>
                <a:schemeClr val="tx1"/>
              </a:solidFill>
              <a:latin typeface="+mn-lt"/>
            </a:endParaRPr>
          </a:p>
          <a:p>
            <a:pPr marL="342900" lvl="0" indent="-342900">
              <a:buFont typeface="Arial" panose="020B0604020202020204" pitchFamily="34" charset="0"/>
              <a:buChar char="•"/>
            </a:pPr>
            <a:r>
              <a:rPr lang="en-US" sz="3000" b="0" u="none" dirty="0">
                <a:solidFill>
                  <a:schemeClr val="tx1"/>
                </a:solidFill>
                <a:latin typeface="+mn-lt"/>
              </a:rPr>
              <a:t>Move forward strategically with the legislative language needed to implement Panel recommendations</a:t>
            </a:r>
          </a:p>
          <a:p>
            <a:endParaRPr lang="en-US" sz="3000" b="0" u="none" dirty="0">
              <a:solidFill>
                <a:schemeClr val="tx1"/>
              </a:solidFill>
              <a:latin typeface="+mn-lt"/>
            </a:endParaRPr>
          </a:p>
          <a:p>
            <a:pPr marL="342900" lvl="0" indent="-342900">
              <a:buFont typeface="Arial" panose="020B0604020202020204" pitchFamily="34" charset="0"/>
              <a:buChar char="•"/>
            </a:pPr>
            <a:r>
              <a:rPr lang="en-US" sz="3000" b="0" u="none" dirty="0">
                <a:solidFill>
                  <a:schemeClr val="tx1"/>
                </a:solidFill>
                <a:latin typeface="+mn-lt"/>
              </a:rPr>
              <a:t>Continue outreach, collaboration, and communications with the AbilityOne community and stakeholders</a:t>
            </a:r>
          </a:p>
          <a:p>
            <a:endParaRPr lang="en-US" sz="3000" b="0" u="none" dirty="0">
              <a:solidFill>
                <a:schemeClr val="tx1"/>
              </a:solidFill>
              <a:latin typeface="+mn-lt"/>
            </a:endParaRPr>
          </a:p>
          <a:p>
            <a:pPr marL="342900" lvl="0" indent="-342900">
              <a:buFont typeface="Arial" panose="020B0604020202020204" pitchFamily="34" charset="0"/>
              <a:buChar char="•"/>
            </a:pPr>
            <a:r>
              <a:rPr lang="en-US" sz="3000" b="0" u="none" dirty="0">
                <a:solidFill>
                  <a:schemeClr val="tx1"/>
                </a:solidFill>
                <a:latin typeface="+mn-lt"/>
              </a:rPr>
              <a:t>Submit the Final Report to Congress</a:t>
            </a:r>
          </a:p>
          <a:p>
            <a:endParaRPr lang="en-US" dirty="0"/>
          </a:p>
        </p:txBody>
      </p:sp>
      <p:sp>
        <p:nvSpPr>
          <p:cNvPr id="4" name="Footer Placeholder 3">
            <a:extLst>
              <a:ext uri="{FF2B5EF4-FFF2-40B4-BE49-F238E27FC236}">
                <a16:creationId xmlns:a16="http://schemas.microsoft.com/office/drawing/2014/main" id="{77C6F848-4921-4489-849F-7082F03F234A}"/>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296908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133600" y="477178"/>
            <a:ext cx="8570975" cy="861774"/>
          </a:xfrm>
        </p:spPr>
        <p:txBody>
          <a:bodyPr/>
          <a:lstStyle/>
          <a:p>
            <a:pPr algn="ctr"/>
            <a:r>
              <a:rPr lang="en-US" sz="2800" dirty="0"/>
              <a:t>Semiannual Report to Congress</a:t>
            </a:r>
            <a:br>
              <a:rPr lang="en-US" sz="2800" dirty="0"/>
            </a:br>
            <a:endParaRPr lang="en-US" sz="2800"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533400" y="1514594"/>
            <a:ext cx="6705600" cy="4124206"/>
          </a:xfrm>
        </p:spPr>
        <p:txBody>
          <a:bodyPr/>
          <a:lstStyle/>
          <a:p>
            <a:pPr marL="12700" marR="5080" lvl="0" algn="l" defTabSz="914400" rtl="0" eaLnBrk="1" fontAlgn="auto" latinLnBrk="0" hangingPunct="1">
              <a:lnSpc>
                <a:spcPct val="100000"/>
              </a:lnSpc>
              <a:spcBef>
                <a:spcPts val="0"/>
              </a:spcBef>
              <a:spcAft>
                <a:spcPts val="0"/>
              </a:spcAft>
              <a:buClrTx/>
              <a:buSzTx/>
              <a:tabLst/>
              <a:defRPr/>
            </a:pPr>
            <a:endParaRPr lang="en-US" sz="2400" b="0" u="none" kern="1200" spc="-5" dirty="0">
              <a:solidFill>
                <a:schemeClr val="tx1"/>
              </a:solidFill>
              <a:latin typeface="+mj-lt"/>
              <a:cs typeface="Times New Roman" panose="02020603050405020304" pitchFamily="18" charset="0"/>
            </a:endParaRPr>
          </a:p>
          <a:p>
            <a:pPr marL="469900" marR="5080" indent="-457200" algn="l" rtl="0">
              <a:buFont typeface="Arial" panose="020B0604020202020204" pitchFamily="34" charset="0"/>
              <a:buChar char="•"/>
              <a:defRPr/>
            </a:pPr>
            <a:r>
              <a:rPr lang="en-US" sz="2800" b="0" u="none" dirty="0">
                <a:solidFill>
                  <a:schemeClr val="tx1"/>
                </a:solidFill>
                <a:latin typeface="+mn-lt"/>
                <a:cs typeface="Times New Roman" panose="02020603050405020304" pitchFamily="18" charset="0"/>
              </a:rPr>
              <a:t>SAR to be issued in April 2021 for period covering October 1, 2020 – March 31, 2021.</a:t>
            </a:r>
          </a:p>
          <a:p>
            <a:pPr marL="12700" marR="5080" algn="l" rtl="0">
              <a:defRPr/>
            </a:pPr>
            <a:endParaRPr lang="en-US" sz="2800" b="0" u="none" dirty="0">
              <a:solidFill>
                <a:schemeClr val="tx1"/>
              </a:solidFill>
              <a:latin typeface="+mn-lt"/>
              <a:cs typeface="Times New Roman" panose="02020603050405020304" pitchFamily="18" charset="0"/>
            </a:endParaRPr>
          </a:p>
          <a:p>
            <a:pPr marL="469900" marR="5080" indent="-457200" algn="l" rtl="0">
              <a:buFont typeface="Arial" panose="020B0604020202020204" pitchFamily="34" charset="0"/>
              <a:buChar char="•"/>
              <a:defRPr/>
            </a:pPr>
            <a:r>
              <a:rPr lang="en-US" sz="2800" b="0" u="none" dirty="0">
                <a:solidFill>
                  <a:schemeClr val="tx1"/>
                </a:solidFill>
                <a:latin typeface="+mn-lt"/>
                <a:cs typeface="Times New Roman" panose="02020603050405020304" pitchFamily="18" charset="0"/>
              </a:rPr>
              <a:t>Latest SAR issued covered April 1, 2020 – September 30, 2020. </a:t>
            </a:r>
            <a:r>
              <a:rPr lang="en-US" sz="2800" b="0" u="none" kern="1200" spc="-5" dirty="0">
                <a:solidFill>
                  <a:schemeClr val="tx1"/>
                </a:solidFill>
                <a:latin typeface="+mn-lt"/>
                <a:cs typeface="Times New Roman" panose="02020603050405020304" pitchFamily="18" charset="0"/>
              </a:rPr>
              <a:t>Theme: The Future: Tell Your Own Story</a:t>
            </a:r>
          </a:p>
          <a:p>
            <a:pPr marL="12700" marR="5080" lvl="0" algn="l" defTabSz="914400" rtl="0" eaLnBrk="1" fontAlgn="auto" latinLnBrk="0" hangingPunct="1">
              <a:lnSpc>
                <a:spcPct val="100000"/>
              </a:lnSpc>
              <a:spcBef>
                <a:spcPts val="0"/>
              </a:spcBef>
              <a:spcAft>
                <a:spcPts val="0"/>
              </a:spcAft>
              <a:buClrTx/>
              <a:buSzTx/>
              <a:tabLst/>
              <a:defRPr/>
            </a:pPr>
            <a:endParaRPr lang="en-US" sz="2400" b="0" u="none" kern="1200" spc="-5" dirty="0">
              <a:solidFill>
                <a:schemeClr val="tx1"/>
              </a:solidFill>
              <a:latin typeface="+mj-lt"/>
            </a:endParaRPr>
          </a:p>
          <a:p>
            <a:pPr marL="342900" indent="-342900">
              <a:buFont typeface="Arial" panose="020B0604020202020204" pitchFamily="34" charset="0"/>
              <a:buChar char="•"/>
            </a:pPr>
            <a:endParaRPr lang="en-US" sz="2400" b="0" u="none" dirty="0">
              <a:latin typeface="+mn-lt"/>
            </a:endParaRPr>
          </a:p>
        </p:txBody>
      </p:sp>
      <p:pic>
        <p:nvPicPr>
          <p:cNvPr id="5" name="Picture 4" descr="A picture containing clock&#10;&#10;Description automatically generated">
            <a:extLst>
              <a:ext uri="{FF2B5EF4-FFF2-40B4-BE49-F238E27FC236}">
                <a16:creationId xmlns:a16="http://schemas.microsoft.com/office/drawing/2014/main" id="{7F4C25CB-AE00-4270-8DFF-74BC12487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219200"/>
            <a:ext cx="3924412" cy="5029200"/>
          </a:xfrm>
          <a:prstGeom prst="rect">
            <a:avLst/>
          </a:prstGeom>
        </p:spPr>
      </p:pic>
      <p:sp>
        <p:nvSpPr>
          <p:cNvPr id="4" name="Footer Placeholder 3">
            <a:extLst>
              <a:ext uri="{FF2B5EF4-FFF2-40B4-BE49-F238E27FC236}">
                <a16:creationId xmlns:a16="http://schemas.microsoft.com/office/drawing/2014/main" id="{BC1D6BB6-2879-497A-A482-1F2DBAD222AF}"/>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347417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2B1C-F4AF-4610-BD86-0D44184EA175}"/>
              </a:ext>
            </a:extLst>
          </p:cNvPr>
          <p:cNvSpPr>
            <a:spLocks noGrp="1"/>
          </p:cNvSpPr>
          <p:nvPr>
            <p:ph type="title"/>
          </p:nvPr>
        </p:nvSpPr>
        <p:spPr>
          <a:xfrm>
            <a:off x="1810512" y="336406"/>
            <a:ext cx="8570975" cy="553998"/>
          </a:xfrm>
        </p:spPr>
        <p:txBody>
          <a:bodyPr/>
          <a:lstStyle/>
          <a:p>
            <a:pPr algn="ctr"/>
            <a:r>
              <a:rPr lang="en-US" dirty="0"/>
              <a:t>OIG Overview of 2020</a:t>
            </a:r>
          </a:p>
        </p:txBody>
      </p:sp>
      <p:sp>
        <p:nvSpPr>
          <p:cNvPr id="4" name="Footer Placeholder 3">
            <a:extLst>
              <a:ext uri="{FF2B5EF4-FFF2-40B4-BE49-F238E27FC236}">
                <a16:creationId xmlns:a16="http://schemas.microsoft.com/office/drawing/2014/main" id="{E7687CD0-34DC-4D4D-9B47-4190955393A5}"/>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pic>
        <p:nvPicPr>
          <p:cNvPr id="3" name="Picture 2">
            <a:extLst>
              <a:ext uri="{FF2B5EF4-FFF2-40B4-BE49-F238E27FC236}">
                <a16:creationId xmlns:a16="http://schemas.microsoft.com/office/drawing/2014/main" id="{A2E06119-9057-423D-B104-9411211F9F0E}"/>
              </a:ext>
            </a:extLst>
          </p:cNvPr>
          <p:cNvPicPr>
            <a:picLocks noChangeAspect="1"/>
          </p:cNvPicPr>
          <p:nvPr/>
        </p:nvPicPr>
        <p:blipFill>
          <a:blip r:embed="rId2"/>
          <a:stretch>
            <a:fillRect/>
          </a:stretch>
        </p:blipFill>
        <p:spPr>
          <a:xfrm>
            <a:off x="381000" y="1361882"/>
            <a:ext cx="11571275" cy="4810317"/>
          </a:xfrm>
          <a:prstGeom prst="rect">
            <a:avLst/>
          </a:prstGeom>
        </p:spPr>
      </p:pic>
    </p:spTree>
    <p:extLst>
      <p:ext uri="{BB962C8B-B14F-4D97-AF65-F5344CB8AC3E}">
        <p14:creationId xmlns:p14="http://schemas.microsoft.com/office/powerpoint/2010/main" val="297233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D0FB-4565-4EB1-8A0C-470881921DC9}"/>
              </a:ext>
            </a:extLst>
          </p:cNvPr>
          <p:cNvSpPr>
            <a:spLocks noGrp="1"/>
          </p:cNvSpPr>
          <p:nvPr>
            <p:ph type="title"/>
          </p:nvPr>
        </p:nvSpPr>
        <p:spPr>
          <a:xfrm>
            <a:off x="1810512" y="336406"/>
            <a:ext cx="8570975" cy="553998"/>
          </a:xfrm>
        </p:spPr>
        <p:txBody>
          <a:bodyPr/>
          <a:lstStyle/>
          <a:p>
            <a:pPr algn="ctr"/>
            <a:r>
              <a:rPr lang="en-US"/>
              <a:t>OIG Overview of 2020</a:t>
            </a:r>
            <a:endParaRPr lang="en-US" dirty="0"/>
          </a:p>
        </p:txBody>
      </p:sp>
      <p:sp>
        <p:nvSpPr>
          <p:cNvPr id="4" name="Footer Placeholder 3">
            <a:extLst>
              <a:ext uri="{FF2B5EF4-FFF2-40B4-BE49-F238E27FC236}">
                <a16:creationId xmlns:a16="http://schemas.microsoft.com/office/drawing/2014/main" id="{EFC33C8B-380A-4D64-BA0F-29CCB25D7A96}"/>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pic>
        <p:nvPicPr>
          <p:cNvPr id="3" name="Picture 2">
            <a:extLst>
              <a:ext uri="{FF2B5EF4-FFF2-40B4-BE49-F238E27FC236}">
                <a16:creationId xmlns:a16="http://schemas.microsoft.com/office/drawing/2014/main" id="{C74CC91E-83C5-4AF0-9AA1-0A8F2B1BDE15}"/>
              </a:ext>
            </a:extLst>
          </p:cNvPr>
          <p:cNvPicPr>
            <a:picLocks noChangeAspect="1"/>
          </p:cNvPicPr>
          <p:nvPr/>
        </p:nvPicPr>
        <p:blipFill>
          <a:blip r:embed="rId2"/>
          <a:stretch>
            <a:fillRect/>
          </a:stretch>
        </p:blipFill>
        <p:spPr>
          <a:xfrm>
            <a:off x="1066800" y="1219200"/>
            <a:ext cx="10439400" cy="5019674"/>
          </a:xfrm>
          <a:prstGeom prst="rect">
            <a:avLst/>
          </a:prstGeom>
        </p:spPr>
      </p:pic>
    </p:spTree>
    <p:extLst>
      <p:ext uri="{BB962C8B-B14F-4D97-AF65-F5344CB8AC3E}">
        <p14:creationId xmlns:p14="http://schemas.microsoft.com/office/powerpoint/2010/main" val="1709230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3003</TotalTime>
  <Words>729</Words>
  <Application>Microsoft Office PowerPoint</Application>
  <PresentationFormat>Widescreen</PresentationFormat>
  <Paragraphs>116</Paragraphs>
  <Slides>16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Agenda - Roadmap</vt:lpstr>
      <vt:lpstr>CIGIE Top Management and Performance Challenges Facing Multiple Federal Agencies </vt:lpstr>
      <vt:lpstr>CIGIE Top Management and Performance Challenges Facing Multiple Federal Agencies</vt:lpstr>
      <vt:lpstr>898 Panel Continuity in 2021</vt:lpstr>
      <vt:lpstr>898 Panel Continuity in 2021 </vt:lpstr>
      <vt:lpstr>Semiannual Report to Congress </vt:lpstr>
      <vt:lpstr>OIG Overview of 2020</vt:lpstr>
      <vt:lpstr>OIG Overview of 2020</vt:lpstr>
      <vt:lpstr> Phases of Oversight </vt:lpstr>
      <vt:lpstr>Audit of the Procurement List Addition  Process, Procedures, and Practices  </vt:lpstr>
      <vt:lpstr>Audit of the Procurement List Addition  Process, Procedures, and Practices  </vt:lpstr>
      <vt:lpstr>Audit of the CNA Selection of NPAs for Project Assignment and Allocation of Orders     </vt:lpstr>
      <vt:lpstr>Audit of the AbilityOne Compliance Program </vt:lpstr>
      <vt:lpstr>OIG Program Visits to Understand the Business of AbilityOne</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Karson Salaz - Intern</dc:creator>
  <cp:lastModifiedBy>Jessica Johnson</cp:lastModifiedBy>
  <cp:revision>126</cp:revision>
  <dcterms:created xsi:type="dcterms:W3CDTF">2020-11-23T21:10:44Z</dcterms:created>
  <dcterms:modified xsi:type="dcterms:W3CDTF">2021-02-22T21:53:07Z</dcterms:modified>
</cp:coreProperties>
</file>